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447800"/>
            <a:ext cx="8229600" cy="3124200"/>
          </a:xfrm>
        </p:spPr>
        <p:txBody>
          <a:bodyPr/>
          <a:lstStyle>
            <a:lvl1pPr>
              <a:defRPr sz="3600">
                <a:latin typeface="Copperplate Gothic Bold" pitchFamily="34" charset="0"/>
              </a:defRPr>
            </a:lvl1pPr>
          </a:lstStyle>
          <a:p>
            <a:r>
              <a:rPr lang="en-US" dirty="0" smtClean="0"/>
              <a:t>Click to Edit Class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5638800"/>
            <a:ext cx="73152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Instructor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228600" y="533400"/>
            <a:ext cx="0" cy="6324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6400800"/>
            <a:ext cx="7467600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14" descr="NewAcademyIILogoCorner.pn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16550"/>
            <a:ext cx="146685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opperplate Gothic Bold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opperplate Gothic Bold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pperplate Gothic Bold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Copperplate Gothic Bold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Copperplate Gothic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tdichip.com/FTDriver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xlights.svn.sourceforge.net/viewvc/xlights/trunk/ToolConfig.txt?view=markup" TargetMode="External"/><Relationship Id="rId2" Type="http://schemas.openxmlformats.org/officeDocument/2006/relationships/hyperlink" Target="http://sourceforge.net/projects/xlights/fil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Putting </a:t>
            </a:r>
            <a:r>
              <a:rPr lang="en-US" dirty="0" smtClean="0"/>
              <a:t>It </a:t>
            </a:r>
            <a:r>
              <a:rPr lang="en-US" dirty="0"/>
              <a:t>All Together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xLights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05400"/>
            <a:ext cx="7315200" cy="1219200"/>
          </a:xfrm>
        </p:spPr>
        <p:txBody>
          <a:bodyPr/>
          <a:lstStyle/>
          <a:p>
            <a:r>
              <a:rPr lang="en-US" dirty="0" smtClean="0"/>
              <a:t>Matt Brown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dowdybrown</a:t>
            </a:r>
            <a:r>
              <a:rPr lang="en-US" dirty="0" smtClean="0"/>
              <a:t> on DIYLA &amp; DIYC)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8194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7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Click </a:t>
            </a:r>
            <a:r>
              <a:rPr lang="en-US" sz="2400" dirty="0"/>
              <a:t>on the "</a:t>
            </a:r>
            <a:r>
              <a:rPr lang="en-US" sz="2400" dirty="0" smtClean="0"/>
              <a:t>Network Setup" </a:t>
            </a:r>
            <a:r>
              <a:rPr lang="en-US" sz="2400" dirty="0"/>
              <a:t>button </a:t>
            </a:r>
            <a:r>
              <a:rPr lang="en-US" sz="2400" dirty="0" smtClean="0"/>
              <a:t>to </a:t>
            </a:r>
            <a:r>
              <a:rPr lang="en-US" sz="2400" dirty="0"/>
              <a:t>bring up the network definition grid. </a:t>
            </a:r>
            <a:endParaRPr lang="en-US" sz="2400" dirty="0" smtClean="0"/>
          </a:p>
          <a:p>
            <a:r>
              <a:rPr lang="en-US" sz="2400" dirty="0" smtClean="0"/>
              <a:t>Add </a:t>
            </a:r>
            <a:r>
              <a:rPr lang="en-US" sz="2400" dirty="0"/>
              <a:t>a row for each </a:t>
            </a:r>
            <a:r>
              <a:rPr lang="en-US" sz="2400" dirty="0" smtClean="0"/>
              <a:t>network or universe </a:t>
            </a:r>
            <a:r>
              <a:rPr lang="en-US" sz="2400" dirty="0"/>
              <a:t>used in your display. </a:t>
            </a:r>
            <a:endParaRPr lang="en-US" sz="2400" dirty="0" smtClean="0"/>
          </a:p>
          <a:p>
            <a:r>
              <a:rPr lang="en-US" sz="2400" dirty="0" smtClean="0"/>
              <a:t>If you have 1 USB dongle, then you </a:t>
            </a:r>
            <a:r>
              <a:rPr lang="en-US" sz="2400" dirty="0"/>
              <a:t>just need one row in your table. </a:t>
            </a:r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dirty="0"/>
              <a:t>you have a larger display with more than one network, </a:t>
            </a:r>
            <a:r>
              <a:rPr lang="en-US" sz="2400" dirty="0" smtClean="0"/>
              <a:t>xLights </a:t>
            </a:r>
            <a:r>
              <a:rPr lang="en-US" sz="2400" dirty="0"/>
              <a:t>can drive a mixture of network types </a:t>
            </a:r>
            <a:r>
              <a:rPr lang="en-US" sz="2400" dirty="0" smtClean="0"/>
              <a:t>(DMX, LOR, </a:t>
            </a:r>
            <a:r>
              <a:rPr lang="en-US" sz="2400" dirty="0" err="1" smtClean="0"/>
              <a:t>Renard</a:t>
            </a:r>
            <a:r>
              <a:rPr lang="en-US" sz="2400" dirty="0" smtClean="0"/>
              <a:t>, </a:t>
            </a:r>
            <a:r>
              <a:rPr lang="en-US" sz="2400" dirty="0" err="1" smtClean="0"/>
              <a:t>Pixelnet</a:t>
            </a:r>
            <a:r>
              <a:rPr lang="en-US" sz="2400" dirty="0" smtClean="0"/>
              <a:t>, and E1.31 can be intermixed). </a:t>
            </a:r>
          </a:p>
        </p:txBody>
      </p:sp>
    </p:spTree>
    <p:extLst>
      <p:ext uri="{BB962C8B-B14F-4D97-AF65-F5344CB8AC3E}">
        <p14:creationId xmlns:p14="http://schemas.microsoft.com/office/powerpoint/2010/main" val="42290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 Networks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1676400"/>
            <a:ext cx="78771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7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 </a:t>
            </a:r>
            <a:r>
              <a:rPr lang="en-US" dirty="0" smtClean="0"/>
              <a:t>Networks - </a:t>
            </a:r>
            <a:r>
              <a:rPr lang="en-US" dirty="0" err="1" smtClean="0"/>
              <a:t>EtherDongle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42" y="2355273"/>
            <a:ext cx="78771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1739"/>
            <a:ext cx="2505075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1634836" y="4544291"/>
            <a:ext cx="609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05254" y="3300849"/>
            <a:ext cx="1334797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92548" cy="4724400"/>
          </a:xfrm>
        </p:spPr>
        <p:txBody>
          <a:bodyPr/>
          <a:lstStyle/>
          <a:p>
            <a:r>
              <a:rPr lang="en-US" dirty="0" smtClean="0"/>
              <a:t>Create Playlist(s)</a:t>
            </a:r>
          </a:p>
          <a:p>
            <a:r>
              <a:rPr lang="en-US" dirty="0" smtClean="0"/>
              <a:t>Create schedule</a:t>
            </a:r>
          </a:p>
          <a:p>
            <a:r>
              <a:rPr lang="en-US" dirty="0" smtClean="0"/>
              <a:t>run schedule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3276600"/>
            <a:ext cx="6673168" cy="298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0" y="1600200"/>
            <a:ext cx="3200400" cy="197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opperplate Gothic Bold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opperplate Gothic Bold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opperplate Gothic Bold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Copperplate Gothic Bold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Copperplate Gothic Bold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Or…</a:t>
            </a:r>
          </a:p>
          <a:p>
            <a:r>
              <a:rPr lang="en-US" dirty="0" smtClean="0"/>
              <a:t>test lights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9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Playlist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52768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1 6"/>
          <p:cNvSpPr/>
          <p:nvPr/>
        </p:nvSpPr>
        <p:spPr>
          <a:xfrm>
            <a:off x="2743200" y="1295400"/>
            <a:ext cx="2777835" cy="594014"/>
          </a:xfrm>
          <a:prstGeom prst="borderCallout1">
            <a:avLst>
              <a:gd name="adj1" fmla="val 18750"/>
              <a:gd name="adj2" fmla="val -8333"/>
              <a:gd name="adj3" fmla="val 279492"/>
              <a:gd name="adj4" fmla="val -629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#1: Click “+” button to add a new playlist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4953001" y="4990379"/>
            <a:ext cx="1905000" cy="369332"/>
          </a:xfrm>
          <a:prstGeom prst="borderCallout1">
            <a:avLst>
              <a:gd name="adj1" fmla="val 18750"/>
              <a:gd name="adj2" fmla="val -8333"/>
              <a:gd name="adj3" fmla="val -93978"/>
              <a:gd name="adj4" fmla="val -31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#3: Click OK</a:t>
            </a:r>
            <a:endParaRPr lang="en-US" dirty="0"/>
          </a:p>
        </p:txBody>
      </p:sp>
      <p:sp>
        <p:nvSpPr>
          <p:cNvPr id="10" name="Line Callout 1 9"/>
          <p:cNvSpPr/>
          <p:nvPr/>
        </p:nvSpPr>
        <p:spPr>
          <a:xfrm>
            <a:off x="5181600" y="2286000"/>
            <a:ext cx="2777835" cy="594014"/>
          </a:xfrm>
          <a:prstGeom prst="borderCallout1">
            <a:avLst>
              <a:gd name="adj1" fmla="val 18750"/>
              <a:gd name="adj2" fmla="val -8333"/>
              <a:gd name="adj3" fmla="val 183865"/>
              <a:gd name="adj4" fmla="val -1193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#4: Your new playlist will be added as a new tab</a:t>
            </a:r>
            <a:endParaRPr lang="en-US" dirty="0"/>
          </a:p>
        </p:txBody>
      </p:sp>
      <p:sp>
        <p:nvSpPr>
          <p:cNvPr id="11" name="Line Callout 2 10"/>
          <p:cNvSpPr/>
          <p:nvPr/>
        </p:nvSpPr>
        <p:spPr>
          <a:xfrm>
            <a:off x="2646544" y="5257800"/>
            <a:ext cx="2105563" cy="64633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67022"/>
              <a:gd name="adj6" fmla="val 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/>
              <a:t>#2: Enter the name for your new playlist</a:t>
            </a:r>
          </a:p>
        </p:txBody>
      </p:sp>
    </p:spTree>
    <p:extLst>
      <p:ext uri="{BB962C8B-B14F-4D97-AF65-F5344CB8AC3E}">
        <p14:creationId xmlns:p14="http://schemas.microsoft.com/office/powerpoint/2010/main" val="132409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Playlist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6609275" cy="368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Callout 2 3"/>
          <p:cNvSpPr/>
          <p:nvPr/>
        </p:nvSpPr>
        <p:spPr>
          <a:xfrm>
            <a:off x="1524000" y="1254342"/>
            <a:ext cx="2819400" cy="9233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82056"/>
              <a:gd name="adj6" fmla="val 88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/>
              <a:t>#1: Click the checkbox for the type of files you want included in your playlist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5389417" y="5091499"/>
            <a:ext cx="3131127" cy="9233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8000"/>
              <a:gd name="adj6" fmla="val 9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/>
              <a:t>#3: Adjust playlist order by clicking on a file name then clicking the up or down buttons</a:t>
            </a:r>
          </a:p>
        </p:txBody>
      </p:sp>
      <p:sp>
        <p:nvSpPr>
          <p:cNvPr id="10" name="Line Callout 2 9"/>
          <p:cNvSpPr/>
          <p:nvPr/>
        </p:nvSpPr>
        <p:spPr>
          <a:xfrm>
            <a:off x="5202380" y="1254342"/>
            <a:ext cx="3103420" cy="120032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80786"/>
              <a:gd name="adj6" fmla="val -24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/>
              <a:t>#2: Select a file name in the box on the left, then click the “&gt;” button to move it into the playlist. Repeat as necessary.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2230910" y="2353867"/>
            <a:ext cx="2105563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9518"/>
              <a:gd name="adj6" fmla="val 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#4: </a:t>
            </a:r>
            <a:r>
              <a:rPr lang="en-US" dirty="0"/>
              <a:t>Click </a:t>
            </a:r>
            <a:r>
              <a:rPr lang="en-US" dirty="0" smtClean="0"/>
              <a:t>Save icon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Playlist Options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6609275" cy="368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Callout 2 3"/>
          <p:cNvSpPr/>
          <p:nvPr/>
        </p:nvSpPr>
        <p:spPr>
          <a:xfrm>
            <a:off x="1524000" y="1392842"/>
            <a:ext cx="1600200" cy="64633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49902"/>
              <a:gd name="adj6" fmla="val 16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Delete the current playlist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5486400" y="5348883"/>
            <a:ext cx="3131127" cy="9233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9510"/>
              <a:gd name="adj6" fmla="val 28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Set a delay after the item plays by selecting the item, then click the “Set Delay” button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4600037" y="1392842"/>
            <a:ext cx="4162963" cy="923330"/>
          </a:xfrm>
          <a:prstGeom prst="borderCallout2">
            <a:avLst>
              <a:gd name="adj1" fmla="val 18750"/>
              <a:gd name="adj2" fmla="val -3008"/>
              <a:gd name="adj3" fmla="val 18750"/>
              <a:gd name="adj4" fmla="val -16667"/>
              <a:gd name="adj5" fmla="val 267512"/>
              <a:gd name="adj6" fmla="val 3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If you sequence to movies instead of music, selecting “Movie Mode” for playback will show the movies full screen.</a:t>
            </a:r>
            <a:endParaRPr lang="en-US" dirty="0"/>
          </a:p>
        </p:txBody>
      </p:sp>
      <p:sp>
        <p:nvSpPr>
          <p:cNvPr id="11" name="Line Callout 2 10"/>
          <p:cNvSpPr/>
          <p:nvPr/>
        </p:nvSpPr>
        <p:spPr>
          <a:xfrm>
            <a:off x="2230911" y="2353867"/>
            <a:ext cx="1426690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9518"/>
              <a:gd name="adj6" fmla="val -11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Get help</a:t>
            </a:r>
            <a:endParaRPr lang="en-US" dirty="0"/>
          </a:p>
        </p:txBody>
      </p:sp>
      <p:sp>
        <p:nvSpPr>
          <p:cNvPr id="12" name="Line Callout 1 11"/>
          <p:cNvSpPr/>
          <p:nvPr/>
        </p:nvSpPr>
        <p:spPr>
          <a:xfrm>
            <a:off x="685800" y="3810965"/>
            <a:ext cx="2777835" cy="369332"/>
          </a:xfrm>
          <a:prstGeom prst="borderCallout1">
            <a:avLst>
              <a:gd name="adj1" fmla="val 41258"/>
              <a:gd name="adj2" fmla="val 102889"/>
              <a:gd name="adj3" fmla="val 306140"/>
              <a:gd name="adj4" fmla="val 129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/>
              <a:t>Add all items to playlist</a:t>
            </a:r>
          </a:p>
        </p:txBody>
      </p:sp>
      <p:sp>
        <p:nvSpPr>
          <p:cNvPr id="13" name="Line Callout 1 12"/>
          <p:cNvSpPr/>
          <p:nvPr/>
        </p:nvSpPr>
        <p:spPr>
          <a:xfrm>
            <a:off x="685799" y="4263487"/>
            <a:ext cx="2777835" cy="369332"/>
          </a:xfrm>
          <a:prstGeom prst="borderCallout1">
            <a:avLst>
              <a:gd name="adj1" fmla="val 41258"/>
              <a:gd name="adj2" fmla="val 102889"/>
              <a:gd name="adj3" fmla="val 257374"/>
              <a:gd name="adj4" fmla="val 1280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Remove item from </a:t>
            </a:r>
            <a:r>
              <a:rPr lang="en-US" dirty="0"/>
              <a:t>playlist</a:t>
            </a:r>
          </a:p>
        </p:txBody>
      </p:sp>
      <p:sp>
        <p:nvSpPr>
          <p:cNvPr id="14" name="Line Callout 1 13"/>
          <p:cNvSpPr/>
          <p:nvPr/>
        </p:nvSpPr>
        <p:spPr>
          <a:xfrm>
            <a:off x="381000" y="4723132"/>
            <a:ext cx="3082633" cy="369332"/>
          </a:xfrm>
          <a:prstGeom prst="borderCallout1">
            <a:avLst>
              <a:gd name="adj1" fmla="val 41258"/>
              <a:gd name="adj2" fmla="val 102889"/>
              <a:gd name="adj3" fmla="val 189852"/>
              <a:gd name="adj4" fmla="val 125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Remove all </a:t>
            </a:r>
            <a:r>
              <a:rPr lang="en-US" dirty="0"/>
              <a:t>items </a:t>
            </a:r>
            <a:r>
              <a:rPr lang="en-US" dirty="0" smtClean="0"/>
              <a:t>from </a:t>
            </a:r>
            <a:r>
              <a:rPr lang="en-US" dirty="0"/>
              <a:t>playlist</a:t>
            </a:r>
          </a:p>
        </p:txBody>
      </p:sp>
      <p:sp>
        <p:nvSpPr>
          <p:cNvPr id="15" name="Line Callout 2 14"/>
          <p:cNvSpPr/>
          <p:nvPr/>
        </p:nvSpPr>
        <p:spPr>
          <a:xfrm>
            <a:off x="6498438" y="4584632"/>
            <a:ext cx="2119089" cy="64633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634"/>
              <a:gd name="adj6" fmla="val 292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Play the selected item in the playlist</a:t>
            </a:r>
            <a:endParaRPr lang="en-US" dirty="0"/>
          </a:p>
        </p:txBody>
      </p:sp>
      <p:sp>
        <p:nvSpPr>
          <p:cNvPr id="16" name="Line Callout 2 15"/>
          <p:cNvSpPr/>
          <p:nvPr/>
        </p:nvSpPr>
        <p:spPr>
          <a:xfrm>
            <a:off x="5992418" y="2524678"/>
            <a:ext cx="2770582" cy="9233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0828"/>
              <a:gd name="adj6" fmla="val 2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See how sequence channels are mapped to physical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thing to do is set the show’s start and end dates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7" y="2743200"/>
            <a:ext cx="7866706" cy="3515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7444612" y="4876800"/>
            <a:ext cx="847333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39384"/>
            <a:ext cx="2842673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36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4038600" cy="1524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Once dates are set, one or more playlists can be scheduled each day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762000" y="2743200"/>
            <a:ext cx="7866706" cy="3515684"/>
            <a:chOff x="560637" y="2743200"/>
            <a:chExt cx="7866706" cy="351568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637" y="2743200"/>
              <a:ext cx="7866706" cy="3515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Oval 4"/>
            <p:cNvSpPr/>
            <p:nvPr/>
          </p:nvSpPr>
          <p:spPr>
            <a:xfrm>
              <a:off x="6844145" y="3796145"/>
              <a:ext cx="9906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058" y="1566523"/>
            <a:ext cx="28384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5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Schedule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9200" y="3048000"/>
            <a:ext cx="7488382" cy="3349336"/>
            <a:chOff x="381000" y="2574582"/>
            <a:chExt cx="8305800" cy="3711918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574582"/>
              <a:ext cx="8305800" cy="3711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Oval 8"/>
            <p:cNvSpPr/>
            <p:nvPr/>
          </p:nvSpPr>
          <p:spPr>
            <a:xfrm>
              <a:off x="7000163" y="3980266"/>
              <a:ext cx="1291782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631" y="1600200"/>
            <a:ext cx="28384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454726"/>
            <a:ext cx="3953631" cy="4107874"/>
          </a:xfrm>
          <a:solidFill>
            <a:srgbClr val="FFFFFF">
              <a:alpha val="60000"/>
            </a:srgbClr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Mass updates to the schedule are possible by selecting multiple playlists using Ctrl-Click or Shift-Click, then selecting Update or Delete selected items. Selected date headings are ignored.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9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the capabilities of xLights</a:t>
            </a:r>
          </a:p>
          <a:p>
            <a:r>
              <a:rPr lang="en-US" dirty="0" smtClean="0"/>
              <a:t>Learn how to install and configure xLights</a:t>
            </a:r>
          </a:p>
          <a:p>
            <a:r>
              <a:rPr lang="en-US" dirty="0" smtClean="0"/>
              <a:t>Learn how to apply the capabilities of xLights to your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9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Schedule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0" y="2732716"/>
            <a:ext cx="7866706" cy="3515684"/>
            <a:chOff x="560637" y="2743200"/>
            <a:chExt cx="7866706" cy="351568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637" y="2743200"/>
              <a:ext cx="7866706" cy="3515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6844145" y="3583179"/>
              <a:ext cx="9906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866706" cy="1524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schedule will only run when the “Run Schedule” checkbox is checked. The state of this checkbox is remembered between program invocations.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99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Your Lights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95600"/>
            <a:ext cx="7467600" cy="333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2763980" y="3200400"/>
            <a:ext cx="429925" cy="3437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866706" cy="91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Enter the testing module by clicking on the Test icon on the toolbar.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6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676400"/>
            <a:ext cx="8429625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Tests</a:t>
            </a:r>
            <a:endParaRPr lang="en-US" dirty="0"/>
          </a:p>
        </p:txBody>
      </p:sp>
      <p:sp>
        <p:nvSpPr>
          <p:cNvPr id="7" name="Line Callout 2 6"/>
          <p:cNvSpPr/>
          <p:nvPr/>
        </p:nvSpPr>
        <p:spPr>
          <a:xfrm>
            <a:off x="1676400" y="4066403"/>
            <a:ext cx="2445327" cy="175432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988"/>
              <a:gd name="adj6" fmla="val -3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Select multiple channels by using shift-click or Ctrl-click. Then click the checkbox of any of the selected channels to activate all selections.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3886200" y="1353234"/>
            <a:ext cx="2777835" cy="646331"/>
          </a:xfrm>
          <a:prstGeom prst="borderCallout1">
            <a:avLst>
              <a:gd name="adj1" fmla="val 41258"/>
              <a:gd name="adj2" fmla="val 102889"/>
              <a:gd name="adj3" fmla="val 111077"/>
              <a:gd name="adj4" fmla="val 121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When finished testing, turn all lights off, then click 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RGB Tests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" y="1600200"/>
            <a:ext cx="8429625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187" y="1143000"/>
            <a:ext cx="7866706" cy="609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These tests treat lights in groups of 3.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37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RGB Cycle Tests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14361"/>
            <a:ext cx="7491413" cy="410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07753" y="1219200"/>
            <a:ext cx="7579047" cy="76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These tests treat lights in groups of 3. Every group of 3 gets the same color.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037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xConverter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9132" cy="1371600"/>
          </a:xfrm>
        </p:spPr>
        <p:txBody>
          <a:bodyPr/>
          <a:lstStyle/>
          <a:p>
            <a:r>
              <a:rPr lang="en-US" dirty="0"/>
              <a:t>Convert sequences from one format to another</a:t>
            </a:r>
          </a:p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19400"/>
            <a:ext cx="36099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2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xConverter</a:t>
            </a:r>
            <a:r>
              <a:rPr lang="en-US" dirty="0" smtClean="0"/>
              <a:t>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5181600"/>
            <a:ext cx="7239000" cy="838200"/>
          </a:xfrm>
        </p:spPr>
        <p:txBody>
          <a:bodyPr/>
          <a:lstStyle/>
          <a:p>
            <a:r>
              <a:rPr lang="en-US" sz="2400" dirty="0" smtClean="0"/>
              <a:t>All output formats use 50 </a:t>
            </a:r>
            <a:r>
              <a:rPr lang="en-US" sz="2400" dirty="0" err="1" smtClean="0"/>
              <a:t>msec</a:t>
            </a:r>
            <a:r>
              <a:rPr lang="en-US" sz="2400" dirty="0" smtClean="0"/>
              <a:t> timing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419590"/>
              </p:ext>
            </p:extLst>
          </p:nvPr>
        </p:nvGraphicFramePr>
        <p:xfrm>
          <a:off x="762000" y="2133600"/>
          <a:ext cx="76962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905000"/>
                <a:gridCol w="1752600"/>
                <a:gridCol w="1600200"/>
              </a:tblGrid>
              <a:tr h="370840">
                <a:tc rowSpan="2"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Input</a:t>
                      </a:r>
                      <a:endParaRPr lang="en-US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Outpus</a:t>
                      </a: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xLights Format (.XSEQ)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Lynx Conductor (.SEQ)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Vixen 2.1 (.VIX)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LOR Music (.LMS)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 2"/>
                        </a:rPr>
                        <a:t>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LOR Animation (.LAS)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Vixen 2.1 (.VIX)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55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xConverter</a:t>
            </a:r>
            <a:r>
              <a:rPr lang="en-US" dirty="0" smtClean="0"/>
              <a:t> Operations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673" y="2057400"/>
            <a:ext cx="36099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ine Callout 2 5"/>
          <p:cNvSpPr/>
          <p:nvPr/>
        </p:nvSpPr>
        <p:spPr>
          <a:xfrm>
            <a:off x="5638800" y="1872734"/>
            <a:ext cx="3124200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89559"/>
              <a:gd name="adj6" fmla="val -159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/>
              <a:t>#1: </a:t>
            </a:r>
            <a:r>
              <a:rPr lang="en-US" dirty="0" smtClean="0"/>
              <a:t>Select files to be converted</a:t>
            </a:r>
            <a:endParaRPr lang="en-US" dirty="0"/>
          </a:p>
        </p:txBody>
      </p:sp>
      <p:sp>
        <p:nvSpPr>
          <p:cNvPr id="7" name="Line Callout 2 6"/>
          <p:cNvSpPr/>
          <p:nvPr/>
        </p:nvSpPr>
        <p:spPr>
          <a:xfrm>
            <a:off x="4076700" y="1295400"/>
            <a:ext cx="4000500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43360"/>
              <a:gd name="adj6" fmla="val -159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#2: List of selected files is displayed here</a:t>
            </a:r>
            <a:endParaRPr lang="en-US" dirty="0"/>
          </a:p>
        </p:txBody>
      </p:sp>
      <p:sp>
        <p:nvSpPr>
          <p:cNvPr id="8" name="Line Callout 2 7"/>
          <p:cNvSpPr/>
          <p:nvPr/>
        </p:nvSpPr>
        <p:spPr>
          <a:xfrm>
            <a:off x="5860906" y="3124200"/>
            <a:ext cx="2679988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9509"/>
              <a:gd name="adj6" fmla="val -24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#3: Choose output format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5860906" y="3886200"/>
            <a:ext cx="2679988" cy="9233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467"/>
              <a:gd name="adj6" fmla="val -37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#4: Select if you want all lights forced off at the end of the sequence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5860906" y="4953000"/>
            <a:ext cx="2679988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1834"/>
              <a:gd name="adj6" fmla="val -454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#5: Start the conversion</a:t>
            </a:r>
            <a:endParaRPr lang="en-US" dirty="0"/>
          </a:p>
        </p:txBody>
      </p:sp>
      <p:sp>
        <p:nvSpPr>
          <p:cNvPr id="11" name="Line Callout 2 10"/>
          <p:cNvSpPr/>
          <p:nvPr/>
        </p:nvSpPr>
        <p:spPr>
          <a:xfrm>
            <a:off x="5860906" y="5424101"/>
            <a:ext cx="2679988" cy="64633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6809"/>
              <a:gd name="adj6" fmla="val -511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#6: Status messages will display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play back Vixen or </a:t>
            </a:r>
            <a:r>
              <a:rPr lang="en-US" dirty="0" err="1" smtClean="0"/>
              <a:t>xseq</a:t>
            </a:r>
            <a:r>
              <a:rPr lang="en-US" dirty="0" smtClean="0"/>
              <a:t> files over an LOR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network</a:t>
            </a:r>
          </a:p>
          <a:p>
            <a:pPr lvl="1"/>
            <a:r>
              <a:rPr lang="en-US" dirty="0" smtClean="0"/>
              <a:t>This will work ok for 16-32 channels, but is not recommended</a:t>
            </a:r>
          </a:p>
          <a:p>
            <a:pPr lvl="1"/>
            <a:r>
              <a:rPr lang="en-US" dirty="0" smtClean="0"/>
              <a:t>Use LOR controllers in DMX mode instead</a:t>
            </a:r>
          </a:p>
          <a:p>
            <a:pPr lvl="1"/>
            <a:r>
              <a:rPr lang="en-US" dirty="0" smtClean="0"/>
              <a:t>LOR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sequences</a:t>
            </a:r>
            <a:r>
              <a:rPr lang="en-US" dirty="0" smtClean="0"/>
              <a:t> can be </a:t>
            </a:r>
            <a:r>
              <a:rPr lang="en-US" dirty="0"/>
              <a:t>efficiently </a:t>
            </a:r>
            <a:r>
              <a:rPr lang="en-US" dirty="0" smtClean="0"/>
              <a:t>played back to any type of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45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 lot of channels, then use </a:t>
            </a:r>
            <a:r>
              <a:rPr lang="en-US" dirty="0" err="1" smtClean="0"/>
              <a:t>xConverter</a:t>
            </a:r>
            <a:r>
              <a:rPr lang="en-US" dirty="0" smtClean="0"/>
              <a:t> to convert your sequences to </a:t>
            </a:r>
            <a:r>
              <a:rPr lang="en-US" dirty="0" err="1" smtClean="0"/>
              <a:t>xseq</a:t>
            </a:r>
            <a:r>
              <a:rPr lang="en-US" dirty="0" smtClean="0"/>
              <a:t> format.</a:t>
            </a:r>
          </a:p>
          <a:p>
            <a:r>
              <a:rPr lang="en-US" dirty="0" err="1" smtClean="0"/>
              <a:t>Xseq</a:t>
            </a:r>
            <a:r>
              <a:rPr lang="en-US" dirty="0" smtClean="0"/>
              <a:t> files load/start </a:t>
            </a:r>
            <a:r>
              <a:rPr lang="en-US" smtClean="0"/>
              <a:t>much faster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3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xLights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scheduler</a:t>
            </a:r>
          </a:p>
          <a:p>
            <a:r>
              <a:rPr lang="en-US" dirty="0" smtClean="0"/>
              <a:t>Tester</a:t>
            </a:r>
          </a:p>
          <a:p>
            <a:r>
              <a:rPr lang="en-US" dirty="0" smtClean="0"/>
              <a:t>Sequence Converter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7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Support for a wide variety of lighting controllers and networks</a:t>
            </a:r>
          </a:p>
          <a:p>
            <a:r>
              <a:rPr lang="en-US" sz="2400" dirty="0" smtClean="0"/>
              <a:t>Reliable, flexible scheduling. Playlists can be scripted to run in any order and can respond to input from external sources.</a:t>
            </a:r>
          </a:p>
          <a:p>
            <a:r>
              <a:rPr lang="en-US" sz="2400" dirty="0" smtClean="0"/>
              <a:t>Robust testing module for both traditional and RGB lights, including Smart Strings</a:t>
            </a:r>
          </a:p>
          <a:p>
            <a:r>
              <a:rPr lang="en-US" sz="2400" dirty="0" smtClean="0"/>
              <a:t>Runs on Windows, Mac, and Linux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65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USB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181600"/>
          </a:xfrm>
        </p:spPr>
        <p:txBody>
          <a:bodyPr/>
          <a:lstStyle/>
          <a:p>
            <a:r>
              <a:rPr lang="en-US" sz="2400" dirty="0" smtClean="0"/>
              <a:t>If you are using any type of USB dongle, ensure you have the FTDI VCP drivers installed. </a:t>
            </a:r>
          </a:p>
          <a:p>
            <a:r>
              <a:rPr lang="en-US" sz="2400" dirty="0" smtClean="0"/>
              <a:t>If you have successfully used an LOR or Lynx dongle on your system, you already have the right driver installed.</a:t>
            </a:r>
          </a:p>
          <a:p>
            <a:r>
              <a:rPr lang="en-US" sz="2400" dirty="0" smtClean="0"/>
              <a:t>This step is only required for Windows and Mac systems. FTDI drivers are already built in to most Linux distributions.</a:t>
            </a:r>
          </a:p>
          <a:p>
            <a:r>
              <a:rPr lang="en-US" sz="2400" dirty="0" smtClean="0"/>
              <a:t>Drivers can be found here: </a:t>
            </a:r>
            <a:r>
              <a:rPr lang="en-US" sz="2000" dirty="0" smtClean="0">
                <a:latin typeface="Arial Narrow" pitchFamily="34" charset="0"/>
                <a:hlinkClick r:id="rId2"/>
              </a:rPr>
              <a:t>http</a:t>
            </a:r>
            <a:r>
              <a:rPr lang="en-US" sz="2000" dirty="0">
                <a:latin typeface="Arial Narrow" pitchFamily="34" charset="0"/>
                <a:hlinkClick r:id="rId2"/>
              </a:rPr>
              <a:t>://</a:t>
            </a:r>
            <a:r>
              <a:rPr lang="en-US" sz="2000" dirty="0" smtClean="0">
                <a:latin typeface="Arial Narrow" pitchFamily="34" charset="0"/>
                <a:hlinkClick r:id="rId2"/>
              </a:rPr>
              <a:t>www.ftdichip.com/FTDrivers.htm</a:t>
            </a:r>
            <a:endParaRPr lang="en-US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0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 xLights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724400"/>
          </a:xfrm>
        </p:spPr>
        <p:txBody>
          <a:bodyPr/>
          <a:lstStyle/>
          <a:p>
            <a:r>
              <a:rPr lang="en-US" dirty="0" smtClean="0"/>
              <a:t>Ready to run versions of xLights for Windows and Mac can </a:t>
            </a:r>
            <a:r>
              <a:rPr lang="en-US" dirty="0"/>
              <a:t>be downloaded from </a:t>
            </a:r>
            <a:r>
              <a:rPr lang="en-US" dirty="0" err="1"/>
              <a:t>SourceForge</a:t>
            </a:r>
            <a:r>
              <a:rPr lang="en-US" dirty="0"/>
              <a:t>: </a:t>
            </a:r>
            <a:endParaRPr lang="en-US" dirty="0" smtClean="0"/>
          </a:p>
          <a:p>
            <a:pPr marL="400050" lvl="1" indent="0">
              <a:buNone/>
            </a:pPr>
            <a:r>
              <a:rPr lang="en-US" sz="2000" dirty="0" smtClean="0">
                <a:latin typeface="Arial Narrow" pitchFamily="34" charset="0"/>
                <a:hlinkClick r:id="rId2"/>
              </a:rPr>
              <a:t>http</a:t>
            </a:r>
            <a:r>
              <a:rPr lang="en-US" sz="2000" dirty="0">
                <a:latin typeface="Arial Narrow" pitchFamily="34" charset="0"/>
                <a:hlinkClick r:id="rId2"/>
              </a:rPr>
              <a:t>://sourceforge.net/projects/xlights/files</a:t>
            </a:r>
            <a:r>
              <a:rPr lang="en-US" sz="2000" dirty="0" smtClean="0">
                <a:latin typeface="Arial Narrow" pitchFamily="34" charset="0"/>
                <a:hlinkClick r:id="rId2"/>
              </a:rPr>
              <a:t>/</a:t>
            </a:r>
            <a:endParaRPr lang="en-US" sz="2000" dirty="0" smtClean="0">
              <a:latin typeface="Arial Narrow" pitchFamily="34" charset="0"/>
            </a:endParaRPr>
          </a:p>
          <a:p>
            <a:r>
              <a:rPr lang="en-US" dirty="0" smtClean="0"/>
              <a:t>After downloading, just double-click on the file</a:t>
            </a:r>
          </a:p>
          <a:p>
            <a:r>
              <a:rPr lang="en-US" dirty="0" smtClean="0"/>
              <a:t>Linux users need to compile xLights. Instructions </a:t>
            </a:r>
            <a:r>
              <a:rPr lang="en-US" dirty="0"/>
              <a:t>are </a:t>
            </a:r>
            <a:r>
              <a:rPr lang="en-US" dirty="0" smtClean="0"/>
              <a:t>here:</a:t>
            </a:r>
          </a:p>
          <a:p>
            <a:pPr marL="400050" lvl="1" indent="0">
              <a:buNone/>
            </a:pPr>
            <a:r>
              <a:rPr lang="en-US" sz="2000" dirty="0">
                <a:latin typeface="Arial Narrow" pitchFamily="34" charset="0"/>
                <a:hlinkClick r:id="rId3"/>
              </a:rPr>
              <a:t>http://xlights.svn.sourceforge.net/viewvc/xlights/trunk/ToolConfig.txt?view=markup</a:t>
            </a:r>
            <a:endParaRPr lang="en-US" sz="4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xLights expects </a:t>
            </a:r>
            <a:r>
              <a:rPr lang="en-US" sz="2400" dirty="0"/>
              <a:t>you to organize all of your sequence files and associated audio or video files into a </a:t>
            </a:r>
            <a:r>
              <a:rPr lang="en-US" sz="2400" u="sng" dirty="0"/>
              <a:t>single</a:t>
            </a:r>
            <a:r>
              <a:rPr lang="en-US" sz="2400" dirty="0"/>
              <a:t> directory. </a:t>
            </a:r>
            <a:endParaRPr lang="en-US" sz="2400" dirty="0" smtClean="0"/>
          </a:p>
          <a:p>
            <a:r>
              <a:rPr lang="en-US" sz="2400" dirty="0" smtClean="0"/>
              <a:t>You </a:t>
            </a:r>
            <a:r>
              <a:rPr lang="en-US" sz="2400" dirty="0"/>
              <a:t>can have a directory called "</a:t>
            </a:r>
            <a:r>
              <a:rPr lang="en-US" sz="2400" dirty="0" err="1"/>
              <a:t>TestSequences</a:t>
            </a:r>
            <a:r>
              <a:rPr lang="en-US" sz="2400" dirty="0"/>
              <a:t>" with some sequences you are testing. </a:t>
            </a:r>
            <a:endParaRPr lang="en-US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your </a:t>
            </a:r>
            <a:r>
              <a:rPr lang="en-US" sz="2400" dirty="0" smtClean="0"/>
              <a:t>2012 </a:t>
            </a:r>
            <a:r>
              <a:rPr lang="en-US" sz="2400" dirty="0"/>
              <a:t>show, you can have a directory called "</a:t>
            </a:r>
            <a:r>
              <a:rPr lang="en-US" sz="2400" dirty="0" smtClean="0"/>
              <a:t>2012 </a:t>
            </a:r>
            <a:r>
              <a:rPr lang="en-US" sz="2400" dirty="0"/>
              <a:t>Show". </a:t>
            </a:r>
            <a:endParaRPr lang="en-US" sz="2400" dirty="0" smtClean="0"/>
          </a:p>
          <a:p>
            <a:r>
              <a:rPr lang="en-US" sz="2400" dirty="0" smtClean="0"/>
              <a:t>Don't </a:t>
            </a:r>
            <a:r>
              <a:rPr lang="en-US" sz="2400" dirty="0"/>
              <a:t>bother starting xLights until you have this directory created. But once you do, fire up </a:t>
            </a:r>
            <a:r>
              <a:rPr lang="en-US" sz="2400" dirty="0" smtClean="0"/>
              <a:t>xLights (</a:t>
            </a:r>
            <a:r>
              <a:rPr lang="en-US" sz="2400" dirty="0" err="1" smtClean="0"/>
              <a:t>xMenu</a:t>
            </a:r>
            <a:r>
              <a:rPr lang="en-US" sz="2400" dirty="0" smtClean="0"/>
              <a:t> module).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21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Menu (</a:t>
            </a:r>
            <a:r>
              <a:rPr lang="en-US" dirty="0" err="1" smtClean="0"/>
              <a:t>xMenu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3476625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Callout 1 3"/>
          <p:cNvSpPr/>
          <p:nvPr/>
        </p:nvSpPr>
        <p:spPr>
          <a:xfrm>
            <a:off x="5451764" y="1295400"/>
            <a:ext cx="2777834" cy="838200"/>
          </a:xfrm>
          <a:prstGeom prst="borderCallout1">
            <a:avLst>
              <a:gd name="adj1" fmla="val 18750"/>
              <a:gd name="adj2" fmla="val -8333"/>
              <a:gd name="adj3" fmla="val 208329"/>
              <a:gd name="adj4" fmla="val -1101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Currently selected show directory</a:t>
            </a:r>
            <a:endParaRPr lang="en-US" dirty="0"/>
          </a:p>
        </p:txBody>
      </p:sp>
      <p:sp>
        <p:nvSpPr>
          <p:cNvPr id="6" name="Line Callout 1 5"/>
          <p:cNvSpPr/>
          <p:nvPr/>
        </p:nvSpPr>
        <p:spPr>
          <a:xfrm>
            <a:off x="5451763" y="2369993"/>
            <a:ext cx="2777835" cy="594014"/>
          </a:xfrm>
          <a:prstGeom prst="borderCallout1">
            <a:avLst>
              <a:gd name="adj1" fmla="val 18750"/>
              <a:gd name="adj2" fmla="val -8333"/>
              <a:gd name="adj3" fmla="val 190862"/>
              <a:gd name="adj4" fmla="val -76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 show directory</a:t>
            </a:r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5465618" y="3201266"/>
            <a:ext cx="2763981" cy="760268"/>
          </a:xfrm>
          <a:prstGeom prst="borderCallout1">
            <a:avLst>
              <a:gd name="adj1" fmla="val 18750"/>
              <a:gd name="adj2" fmla="val -8333"/>
              <a:gd name="adj3" fmla="val 101312"/>
              <a:gd name="adj4" fmla="val -67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 your lighting networks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5479472" y="4268066"/>
            <a:ext cx="2750127" cy="760268"/>
          </a:xfrm>
          <a:prstGeom prst="borderCallout1">
            <a:avLst>
              <a:gd name="adj1" fmla="val 18750"/>
              <a:gd name="adj2" fmla="val -8333"/>
              <a:gd name="adj3" fmla="val 15829"/>
              <a:gd name="adj4" fmla="val -66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 schedule, run schedule, and test lights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5493326" y="5324474"/>
            <a:ext cx="2736274" cy="767195"/>
          </a:xfrm>
          <a:prstGeom prst="borderCallout1">
            <a:avLst>
              <a:gd name="adj1" fmla="val 18750"/>
              <a:gd name="adj2" fmla="val -8333"/>
              <a:gd name="adj3" fmla="val -72235"/>
              <a:gd name="adj4" fmla="val -73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Convert sequences from one format to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thing you will need to do is define your lighting network(s). </a:t>
            </a:r>
            <a:endParaRPr lang="en-US" dirty="0" smtClean="0"/>
          </a:p>
          <a:p>
            <a:r>
              <a:rPr lang="en-US" dirty="0" smtClean="0"/>
              <a:t>xLights </a:t>
            </a:r>
            <a:r>
              <a:rPr lang="en-US" dirty="0"/>
              <a:t>ignores most of the information about your lighting network contained in your LOR </a:t>
            </a:r>
            <a:r>
              <a:rPr lang="en-US" dirty="0" smtClean="0"/>
              <a:t>or </a:t>
            </a:r>
            <a:r>
              <a:rPr lang="en-US" dirty="0"/>
              <a:t>Vixen sequence. </a:t>
            </a:r>
            <a:r>
              <a:rPr lang="en-US" dirty="0">
                <a:solidFill>
                  <a:srgbClr val="FF0000"/>
                </a:solidFill>
              </a:rPr>
              <a:t>Thus this step is very important.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28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y_4_2012_PPT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Academy_4_2012_PPT_Theme</Template>
  <TotalTime>9147</TotalTime>
  <Words>1032</Words>
  <Application>Microsoft Office PowerPoint</Application>
  <PresentationFormat>On-screen Show (4:3)</PresentationFormat>
  <Paragraphs>128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Academy_4_2012_PPT_Theme</vt:lpstr>
      <vt:lpstr>Putting It All Together  with  xLights</vt:lpstr>
      <vt:lpstr>Purpose Of This Class</vt:lpstr>
      <vt:lpstr>xLights Capabilities</vt:lpstr>
      <vt:lpstr>Benefits</vt:lpstr>
      <vt:lpstr>USB Driver</vt:lpstr>
      <vt:lpstr>Downloading xLights</vt:lpstr>
      <vt:lpstr>Show Directory</vt:lpstr>
      <vt:lpstr>Main Menu (xMenu)</vt:lpstr>
      <vt:lpstr>Lighting Networks</vt:lpstr>
      <vt:lpstr>Lighting Networks</vt:lpstr>
      <vt:lpstr>Lighting Networks</vt:lpstr>
      <vt:lpstr>Lighting Networks - EtherDongle</vt:lpstr>
      <vt:lpstr>xScheduler</vt:lpstr>
      <vt:lpstr>Create Playlist</vt:lpstr>
      <vt:lpstr>Configure Playlist</vt:lpstr>
      <vt:lpstr>Other Playlist Options</vt:lpstr>
      <vt:lpstr>Create Schedule</vt:lpstr>
      <vt:lpstr>Create Schedule</vt:lpstr>
      <vt:lpstr>Update Schedule</vt:lpstr>
      <vt:lpstr>Run Schedule</vt:lpstr>
      <vt:lpstr>Testing Your Lights</vt:lpstr>
      <vt:lpstr>Standard Tests</vt:lpstr>
      <vt:lpstr>RGB Tests</vt:lpstr>
      <vt:lpstr>RGB Cycle Tests</vt:lpstr>
      <vt:lpstr>xConverter</vt:lpstr>
      <vt:lpstr>xConverter Formats</vt:lpstr>
      <vt:lpstr>xConverter Operations</vt:lpstr>
      <vt:lpstr>Tip #1</vt:lpstr>
      <vt:lpstr>Tip #2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Together  with  LOR and DIY</dc:title>
  <dc:creator>Matt Brown</dc:creator>
  <cp:lastModifiedBy>Matt</cp:lastModifiedBy>
  <cp:revision>37</cp:revision>
  <dcterms:created xsi:type="dcterms:W3CDTF">2012-05-28T16:41:09Z</dcterms:created>
  <dcterms:modified xsi:type="dcterms:W3CDTF">2012-06-12T15:15:55Z</dcterms:modified>
</cp:coreProperties>
</file>