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7" r:id="rId8"/>
    <p:sldId id="268" r:id="rId9"/>
    <p:sldId id="269" r:id="rId10"/>
    <p:sldId id="270" r:id="rId11"/>
    <p:sldId id="263" r:id="rId12"/>
    <p:sldId id="264" r:id="rId13"/>
    <p:sldId id="271" r:id="rId14"/>
    <p:sldId id="265" r:id="rId15"/>
    <p:sldId id="266" r:id="rId16"/>
    <p:sldId id="272" r:id="rId17"/>
    <p:sldId id="274" r:id="rId18"/>
    <p:sldId id="262" r:id="rId19"/>
    <p:sldId id="275" r:id="rId20"/>
    <p:sldId id="277" r:id="rId21"/>
    <p:sldId id="276"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0" y="1447800"/>
            <a:ext cx="8229600" cy="3124200"/>
          </a:xfrm>
        </p:spPr>
        <p:txBody>
          <a:bodyPr/>
          <a:lstStyle>
            <a:lvl1pPr>
              <a:defRPr sz="3600">
                <a:latin typeface="Copperplate Gothic Bold" pitchFamily="34" charset="0"/>
              </a:defRPr>
            </a:lvl1pPr>
          </a:lstStyle>
          <a:p>
            <a:r>
              <a:rPr lang="en-US" dirty="0" smtClean="0"/>
              <a:t>Click to Edit Class Title</a:t>
            </a:r>
            <a:endParaRPr lang="en-US" dirty="0"/>
          </a:p>
        </p:txBody>
      </p:sp>
      <p:sp>
        <p:nvSpPr>
          <p:cNvPr id="3" name="Subtitle 2"/>
          <p:cNvSpPr>
            <a:spLocks noGrp="1"/>
          </p:cNvSpPr>
          <p:nvPr>
            <p:ph type="subTitle" idx="1" hasCustomPrompt="1"/>
          </p:nvPr>
        </p:nvSpPr>
        <p:spPr>
          <a:xfrm>
            <a:off x="1219200" y="5638800"/>
            <a:ext cx="7315200" cy="685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Instructor Name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Line 4"/>
          <p:cNvSpPr>
            <a:spLocks noChangeShapeType="1"/>
          </p:cNvSpPr>
          <p:nvPr/>
        </p:nvSpPr>
        <p:spPr bwMode="auto">
          <a:xfrm>
            <a:off x="228600" y="533400"/>
            <a:ext cx="0" cy="6324600"/>
          </a:xfrm>
          <a:prstGeom prst="line">
            <a:avLst/>
          </a:prstGeom>
          <a:noFill/>
          <a:ln w="76200">
            <a:solidFill>
              <a:srgbClr val="FF0000"/>
            </a:solidFill>
            <a:round/>
            <a:headEnd/>
            <a:tailEnd/>
          </a:ln>
          <a:effectLst/>
        </p:spPr>
        <p:txBody>
          <a:bodyPr/>
          <a:lstStyle/>
          <a:p>
            <a:pPr>
              <a:defRPr/>
            </a:pPr>
            <a:endParaRPr lang="en-US"/>
          </a:p>
        </p:txBody>
      </p:sp>
      <p:cxnSp>
        <p:nvCxnSpPr>
          <p:cNvPr id="19" name="Straight Connector 18"/>
          <p:cNvCxnSpPr/>
          <p:nvPr/>
        </p:nvCxnSpPr>
        <p:spPr>
          <a:xfrm>
            <a:off x="0" y="6400800"/>
            <a:ext cx="7467600" cy="1588"/>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pic>
        <p:nvPicPr>
          <p:cNvPr id="1030" name="Picture 14" descr="NewAcademyIILogoCorner.png"/>
          <p:cNvPicPr>
            <a:picLocks noChangeAspect="1"/>
          </p:cNvPicPr>
          <p:nvPr/>
        </p:nvPicPr>
        <p:blipFill>
          <a:blip r:embed="rId13" cstate="print">
            <a:clrChange>
              <a:clrFrom>
                <a:srgbClr val="FFFFFF"/>
              </a:clrFrom>
              <a:clrTo>
                <a:srgbClr val="FFFFFF">
                  <a:alpha val="0"/>
                </a:srgbClr>
              </a:clrTo>
            </a:clrChange>
          </a:blip>
          <a:srcRect/>
          <a:stretch>
            <a:fillRect/>
          </a:stretch>
        </p:blipFill>
        <p:spPr bwMode="auto">
          <a:xfrm>
            <a:off x="0" y="5416550"/>
            <a:ext cx="1466850" cy="1435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3200" kern="1200">
          <a:solidFill>
            <a:schemeClr val="tx1"/>
          </a:solidFill>
          <a:latin typeface="Copperplate Gothic Bold"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2800" kern="1200">
          <a:solidFill>
            <a:schemeClr val="tx1"/>
          </a:solidFill>
          <a:latin typeface="Copperplate Gothic Bold" pitchFamily="34" charset="0"/>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Copperplate Gothic Bold" pitchFamily="34" charset="0"/>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Copperplate Gothic Bold" pitchFamily="34" charset="0"/>
          <a:ea typeface="+mn-ea"/>
          <a:cs typeface="+mn-cs"/>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Copperplate Gothic Bold" pitchFamily="34" charset="0"/>
          <a:ea typeface="+mn-ea"/>
          <a:cs typeface="+mn-cs"/>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Copperplate Gothic Bold"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diylightanimation.com/wiki/index.php?title=Light-O-Rama_Controllers"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diylightanimation.com/"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diylightanimation.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05000"/>
            <a:ext cx="8229600" cy="3124200"/>
          </a:xfrm>
        </p:spPr>
        <p:txBody>
          <a:bodyPr/>
          <a:lstStyle/>
          <a:p>
            <a:r>
              <a:rPr lang="en-US" dirty="0"/>
              <a:t>Working Together </a:t>
            </a:r>
            <a:r>
              <a:rPr lang="en-US" dirty="0" smtClean="0"/>
              <a:t/>
            </a:r>
            <a:br>
              <a:rPr lang="en-US" dirty="0" smtClean="0"/>
            </a:br>
            <a:r>
              <a:rPr lang="en-US" dirty="0" smtClean="0"/>
              <a:t>with </a:t>
            </a:r>
            <a:br>
              <a:rPr lang="en-US" dirty="0" smtClean="0"/>
            </a:br>
            <a:r>
              <a:rPr lang="en-US" dirty="0" smtClean="0"/>
              <a:t>LOR </a:t>
            </a:r>
            <a:r>
              <a:rPr lang="en-US" dirty="0"/>
              <a:t>and DIY</a:t>
            </a:r>
          </a:p>
        </p:txBody>
      </p:sp>
      <p:sp>
        <p:nvSpPr>
          <p:cNvPr id="3" name="Subtitle 2"/>
          <p:cNvSpPr>
            <a:spLocks noGrp="1"/>
          </p:cNvSpPr>
          <p:nvPr>
            <p:ph type="subTitle" idx="1"/>
          </p:nvPr>
        </p:nvSpPr>
        <p:spPr>
          <a:xfrm>
            <a:off x="1219200" y="5105400"/>
            <a:ext cx="7315200" cy="1219200"/>
          </a:xfrm>
        </p:spPr>
        <p:txBody>
          <a:bodyPr/>
          <a:lstStyle/>
          <a:p>
            <a:r>
              <a:rPr lang="en-US" dirty="0" smtClean="0"/>
              <a:t>Matt Brown </a:t>
            </a:r>
          </a:p>
          <a:p>
            <a:r>
              <a:rPr lang="en-US" dirty="0" smtClean="0"/>
              <a:t>(</a:t>
            </a:r>
            <a:r>
              <a:rPr lang="en-US" dirty="0" err="1" smtClean="0"/>
              <a:t>dowdybrown</a:t>
            </a:r>
            <a:r>
              <a:rPr lang="en-US" smtClean="0"/>
              <a:t> on DIYLA &amp; DIYC)</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1" y="228600"/>
            <a:ext cx="2667000" cy="1803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Thu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15275"/>
            <a:ext cx="3124200" cy="181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740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 Support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72329096"/>
              </p:ext>
            </p:extLst>
          </p:nvPr>
        </p:nvGraphicFramePr>
        <p:xfrm>
          <a:off x="990600" y="1397000"/>
          <a:ext cx="7543800" cy="3477844"/>
        </p:xfrm>
        <a:graphic>
          <a:graphicData uri="http://schemas.openxmlformats.org/drawingml/2006/table">
            <a:tbl>
              <a:tblPr firstRow="1" bandRow="1">
                <a:tableStyleId>{5C22544A-7EE6-4342-B048-85BDC9FD1C3A}</a:tableStyleId>
              </a:tblPr>
              <a:tblGrid>
                <a:gridCol w="1257300"/>
                <a:gridCol w="1257300"/>
                <a:gridCol w="1257300"/>
                <a:gridCol w="1257300"/>
                <a:gridCol w="1257300"/>
                <a:gridCol w="1257300"/>
              </a:tblGrid>
              <a:tr h="508000">
                <a:tc>
                  <a:txBody>
                    <a:bodyPr/>
                    <a:lstStyle/>
                    <a:p>
                      <a:endParaRPr lang="en-US" sz="2400" dirty="0"/>
                    </a:p>
                  </a:txBody>
                  <a:tcPr/>
                </a:tc>
                <a:tc>
                  <a:txBody>
                    <a:bodyPr/>
                    <a:lstStyle/>
                    <a:p>
                      <a:pPr algn="ctr"/>
                      <a:r>
                        <a:rPr lang="en-US" sz="2400" dirty="0" smtClean="0"/>
                        <a:t>LOR</a:t>
                      </a:r>
                      <a:endParaRPr lang="en-US" sz="2400" dirty="0"/>
                    </a:p>
                  </a:txBody>
                  <a:tcPr/>
                </a:tc>
                <a:tc>
                  <a:txBody>
                    <a:bodyPr/>
                    <a:lstStyle/>
                    <a:p>
                      <a:pPr algn="ctr"/>
                      <a:r>
                        <a:rPr lang="en-US" sz="2400" dirty="0" smtClean="0"/>
                        <a:t>DMX</a:t>
                      </a:r>
                      <a:endParaRPr lang="en-US" sz="2400" dirty="0"/>
                    </a:p>
                  </a:txBody>
                  <a:tcPr/>
                </a:tc>
                <a:tc>
                  <a:txBody>
                    <a:bodyPr/>
                    <a:lstStyle/>
                    <a:p>
                      <a:pPr algn="ctr"/>
                      <a:r>
                        <a:rPr lang="en-US" sz="2400" dirty="0" err="1" smtClean="0"/>
                        <a:t>Renard</a:t>
                      </a:r>
                      <a:endParaRPr lang="en-US" sz="2400" dirty="0"/>
                    </a:p>
                  </a:txBody>
                  <a:tcPr/>
                </a:tc>
                <a:tc>
                  <a:txBody>
                    <a:bodyPr/>
                    <a:lstStyle/>
                    <a:p>
                      <a:pPr algn="ctr"/>
                      <a:r>
                        <a:rPr lang="en-US" sz="2400" dirty="0" err="1" smtClean="0"/>
                        <a:t>PixelNet</a:t>
                      </a:r>
                      <a:endParaRPr lang="en-US" sz="2400" dirty="0"/>
                    </a:p>
                  </a:txBody>
                  <a:tcPr/>
                </a:tc>
                <a:tc>
                  <a:txBody>
                    <a:bodyPr/>
                    <a:lstStyle/>
                    <a:p>
                      <a:pPr algn="ctr"/>
                      <a:r>
                        <a:rPr lang="en-US" sz="2400" dirty="0" smtClean="0"/>
                        <a:t>E1.31</a:t>
                      </a:r>
                      <a:endParaRPr lang="en-US" sz="2400" dirty="0"/>
                    </a:p>
                  </a:txBody>
                  <a:tcPr/>
                </a:tc>
              </a:tr>
              <a:tr h="494974">
                <a:tc>
                  <a:txBody>
                    <a:bodyPr/>
                    <a:lstStyle/>
                    <a:p>
                      <a:r>
                        <a:rPr lang="en-US" sz="2400" dirty="0" smtClean="0"/>
                        <a:t>LOR S2</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ym typeface="Wingdings 2"/>
                        </a:rPr>
                        <a:t></a:t>
                      </a:r>
                      <a:endParaRPr lang="en-US" sz="2400" b="1" dirty="0" smtClean="0"/>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a:p>
                  </a:txBody>
                  <a:tcPr/>
                </a:tc>
                <a:tc>
                  <a:txBody>
                    <a:bodyPr/>
                    <a:lstStyle/>
                    <a:p>
                      <a:pPr algn="ctr"/>
                      <a:endParaRPr lang="en-US" sz="2400" dirty="0"/>
                    </a:p>
                  </a:txBody>
                  <a:tcPr/>
                </a:tc>
              </a:tr>
              <a:tr h="494974">
                <a:tc>
                  <a:txBody>
                    <a:bodyPr/>
                    <a:lstStyle/>
                    <a:p>
                      <a:r>
                        <a:rPr lang="en-US" sz="2400" dirty="0" smtClean="0"/>
                        <a:t>LOR S3</a:t>
                      </a:r>
                      <a:endParaRPr lang="en-US" sz="2400" dirty="0"/>
                    </a:p>
                  </a:txBody>
                  <a:tcPr/>
                </a:tc>
                <a:tc>
                  <a:txBody>
                    <a:bodyPr/>
                    <a:lstStyle/>
                    <a:p>
                      <a:pPr algn="ctr"/>
                      <a:r>
                        <a:rPr lang="en-US" sz="2400" b="1" dirty="0" smtClean="0">
                          <a:sym typeface="Wingdings 2"/>
                        </a:rPr>
                        <a:t></a:t>
                      </a:r>
                      <a:endParaRPr lang="en-US" sz="2400" dirty="0"/>
                    </a:p>
                  </a:txBody>
                  <a:tcPr/>
                </a:tc>
                <a:tc>
                  <a:txBody>
                    <a:bodyPr/>
                    <a:lstStyle/>
                    <a:p>
                      <a:pPr algn="ctr"/>
                      <a:r>
                        <a:rPr lang="en-US" sz="2400" b="1" dirty="0" smtClean="0">
                          <a:sym typeface="Wingdings 2"/>
                        </a:rPr>
                        <a:t></a:t>
                      </a:r>
                      <a:endParaRPr lang="en-US" sz="2400" dirty="0"/>
                    </a:p>
                  </a:txBody>
                  <a:tcPr/>
                </a:tc>
                <a:tc>
                  <a:txBody>
                    <a:bodyPr/>
                    <a:lstStyle/>
                    <a:p>
                      <a:pPr algn="ctr"/>
                      <a:endParaRPr lang="en-US" sz="2400" dirty="0"/>
                    </a:p>
                  </a:txBody>
                  <a:tcPr/>
                </a:tc>
                <a:tc>
                  <a:txBody>
                    <a:bodyPr/>
                    <a:lstStyle/>
                    <a:p>
                      <a:pPr algn="ctr"/>
                      <a:endParaRPr lang="en-US" sz="2400" dirty="0"/>
                    </a:p>
                  </a:txBody>
                  <a:tcPr/>
                </a:tc>
                <a:tc>
                  <a:txBody>
                    <a:bodyPr/>
                    <a:lstStyle/>
                    <a:p>
                      <a:pPr algn="ctr"/>
                      <a:r>
                        <a:rPr lang="en-US" sz="2400" dirty="0" smtClean="0"/>
                        <a:t>soon</a:t>
                      </a:r>
                      <a:endParaRPr lang="en-US" sz="2400" dirty="0"/>
                    </a:p>
                  </a:txBody>
                  <a:tcPr/>
                </a:tc>
              </a:tr>
              <a:tr h="494974">
                <a:tc>
                  <a:txBody>
                    <a:bodyPr/>
                    <a:lstStyle/>
                    <a:p>
                      <a:r>
                        <a:rPr lang="en-US" sz="2400" dirty="0" smtClean="0"/>
                        <a:t>LSP</a:t>
                      </a:r>
                      <a:endParaRPr lang="en-US" sz="2400" dirty="0"/>
                    </a:p>
                  </a:txBody>
                  <a:tcPr/>
                </a:tc>
                <a:tc>
                  <a:txBody>
                    <a:bodyPr/>
                    <a:lstStyle/>
                    <a:p>
                      <a:pPr algn="ctr"/>
                      <a:r>
                        <a:rPr lang="en-US" sz="2400" b="1" dirty="0" smtClean="0">
                          <a:sym typeface="Wingdings 2"/>
                        </a:rPr>
                        <a:t></a:t>
                      </a:r>
                      <a:endParaRPr lang="en-US" sz="2400" dirty="0"/>
                    </a:p>
                  </a:txBody>
                  <a:tcPr/>
                </a:tc>
                <a:tc>
                  <a:txBody>
                    <a:bodyPr/>
                    <a:lstStyle/>
                    <a:p>
                      <a:pPr algn="ctr"/>
                      <a:r>
                        <a:rPr lang="en-US" sz="2400" b="1" dirty="0" smtClean="0">
                          <a:sym typeface="Wingdings 2"/>
                        </a:rPr>
                        <a:t></a:t>
                      </a:r>
                      <a:endParaRPr lang="en-US" sz="2400" dirty="0"/>
                    </a:p>
                  </a:txBody>
                  <a:tcPr/>
                </a:tc>
                <a:tc>
                  <a:txBody>
                    <a:bodyPr/>
                    <a:lstStyle/>
                    <a:p>
                      <a:pPr algn="ctr"/>
                      <a:r>
                        <a:rPr lang="en-US" sz="2400" b="1" dirty="0" smtClean="0">
                          <a:sym typeface="Wingdings 2"/>
                        </a:rPr>
                        <a:t></a:t>
                      </a:r>
                      <a:endParaRPr lang="en-US" sz="2400" dirty="0"/>
                    </a:p>
                  </a:txBody>
                  <a:tcPr/>
                </a:tc>
                <a:tc>
                  <a:txBody>
                    <a:bodyPr/>
                    <a:lstStyle/>
                    <a:p>
                      <a:pPr algn="ctr"/>
                      <a:r>
                        <a:rPr lang="en-US" sz="2400" b="1" dirty="0" smtClean="0">
                          <a:sym typeface="Wingdings 2"/>
                        </a:rPr>
                        <a:t></a:t>
                      </a:r>
                      <a:endParaRPr lang="en-US" sz="2400" dirty="0"/>
                    </a:p>
                  </a:txBody>
                  <a:tcPr/>
                </a:tc>
                <a:tc>
                  <a:txBody>
                    <a:bodyPr/>
                    <a:lstStyle/>
                    <a:p>
                      <a:pPr algn="ctr"/>
                      <a:r>
                        <a:rPr lang="en-US" sz="2400" b="1" dirty="0" smtClean="0">
                          <a:sym typeface="Wingdings 2"/>
                        </a:rPr>
                        <a:t></a:t>
                      </a:r>
                      <a:endParaRPr lang="en-US" sz="2400" dirty="0"/>
                    </a:p>
                  </a:txBody>
                  <a:tcPr/>
                </a:tc>
              </a:tr>
              <a:tr h="494974">
                <a:tc>
                  <a:txBody>
                    <a:bodyPr/>
                    <a:lstStyle/>
                    <a:p>
                      <a:r>
                        <a:rPr lang="en-US" sz="2400" dirty="0" smtClean="0"/>
                        <a:t>xLights</a:t>
                      </a:r>
                      <a:endParaRPr lang="en-US" sz="2400" dirty="0"/>
                    </a:p>
                  </a:txBody>
                  <a:tcPr/>
                </a:tc>
                <a:tc>
                  <a:txBody>
                    <a:bodyPr/>
                    <a:lstStyle/>
                    <a:p>
                      <a:pPr algn="ctr"/>
                      <a:r>
                        <a:rPr lang="en-US" sz="2400" b="1" dirty="0" smtClean="0">
                          <a:sym typeface="Wingdings 2"/>
                        </a:rPr>
                        <a:t></a:t>
                      </a:r>
                      <a:endParaRPr lang="en-US" sz="2400" dirty="0"/>
                    </a:p>
                  </a:txBody>
                  <a:tcPr/>
                </a:tc>
                <a:tc>
                  <a:txBody>
                    <a:bodyPr/>
                    <a:lstStyle/>
                    <a:p>
                      <a:pPr algn="ctr"/>
                      <a:r>
                        <a:rPr lang="en-US" sz="2400" b="1" dirty="0" smtClean="0">
                          <a:sym typeface="Wingdings 2"/>
                        </a:rPr>
                        <a:t></a:t>
                      </a:r>
                      <a:endParaRPr lang="en-US" sz="2400" dirty="0"/>
                    </a:p>
                  </a:txBody>
                  <a:tcPr/>
                </a:tc>
                <a:tc>
                  <a:txBody>
                    <a:bodyPr/>
                    <a:lstStyle/>
                    <a:p>
                      <a:pPr algn="ctr"/>
                      <a:r>
                        <a:rPr lang="en-US" sz="2400" b="1" dirty="0" smtClean="0">
                          <a:sym typeface="Wingdings 2"/>
                        </a:rPr>
                        <a:t></a:t>
                      </a:r>
                      <a:endParaRPr lang="en-US" sz="2400" dirty="0"/>
                    </a:p>
                  </a:txBody>
                  <a:tcPr/>
                </a:tc>
                <a:tc>
                  <a:txBody>
                    <a:bodyPr/>
                    <a:lstStyle/>
                    <a:p>
                      <a:pPr algn="ctr"/>
                      <a:r>
                        <a:rPr lang="en-US" sz="2400" b="1" dirty="0" smtClean="0">
                          <a:sym typeface="Wingdings 2"/>
                        </a:rPr>
                        <a:t></a:t>
                      </a:r>
                      <a:endParaRPr lang="en-US" sz="2400" dirty="0"/>
                    </a:p>
                  </a:txBody>
                  <a:tcPr/>
                </a:tc>
                <a:tc>
                  <a:txBody>
                    <a:bodyPr/>
                    <a:lstStyle/>
                    <a:p>
                      <a:pPr algn="ctr"/>
                      <a:r>
                        <a:rPr lang="en-US" sz="2400" b="1" dirty="0" smtClean="0">
                          <a:sym typeface="Wingdings 2"/>
                        </a:rPr>
                        <a:t></a:t>
                      </a:r>
                      <a:endParaRPr lang="en-US" sz="2400" dirty="0"/>
                    </a:p>
                  </a:txBody>
                  <a:tcPr/>
                </a:tc>
              </a:tr>
              <a:tr h="494974">
                <a:tc>
                  <a:txBody>
                    <a:bodyPr/>
                    <a:lstStyle/>
                    <a:p>
                      <a:r>
                        <a:rPr lang="en-US" sz="2400" dirty="0" smtClean="0"/>
                        <a:t>Vixen</a:t>
                      </a:r>
                      <a:endParaRPr lang="en-US" sz="2400" dirty="0"/>
                    </a:p>
                  </a:txBody>
                  <a:tcPr/>
                </a:tc>
                <a:tc>
                  <a:txBody>
                    <a:bodyPr/>
                    <a:lstStyle/>
                    <a:p>
                      <a:pPr algn="ctr"/>
                      <a:endParaRPr lang="en-US" sz="2400" dirty="0"/>
                    </a:p>
                  </a:txBody>
                  <a:tcPr/>
                </a:tc>
                <a:tc>
                  <a:txBody>
                    <a:bodyPr/>
                    <a:lstStyle/>
                    <a:p>
                      <a:pPr algn="ctr"/>
                      <a:r>
                        <a:rPr lang="en-US" sz="2400" b="1" dirty="0" smtClean="0">
                          <a:sym typeface="Wingdings 2"/>
                        </a:rPr>
                        <a:t></a:t>
                      </a:r>
                      <a:endParaRPr lang="en-US" sz="2400" dirty="0"/>
                    </a:p>
                  </a:txBody>
                  <a:tcPr/>
                </a:tc>
                <a:tc>
                  <a:txBody>
                    <a:bodyPr/>
                    <a:lstStyle/>
                    <a:p>
                      <a:pPr algn="ctr"/>
                      <a:r>
                        <a:rPr lang="en-US" sz="2400" b="1" dirty="0" smtClean="0">
                          <a:sym typeface="Wingdings 2"/>
                        </a:rPr>
                        <a:t></a:t>
                      </a:r>
                      <a:endParaRPr lang="en-US" sz="2400" dirty="0"/>
                    </a:p>
                  </a:txBody>
                  <a:tcPr/>
                </a:tc>
                <a:tc>
                  <a:txBody>
                    <a:bodyPr/>
                    <a:lstStyle/>
                    <a:p>
                      <a:pPr algn="ctr"/>
                      <a:r>
                        <a:rPr lang="en-US" sz="2400" b="1" dirty="0" smtClean="0">
                          <a:sym typeface="Wingdings 2"/>
                        </a:rPr>
                        <a:t></a:t>
                      </a:r>
                      <a:endParaRPr lang="en-US" sz="2400" dirty="0"/>
                    </a:p>
                  </a:txBody>
                  <a:tcPr/>
                </a:tc>
                <a:tc>
                  <a:txBody>
                    <a:bodyPr/>
                    <a:lstStyle/>
                    <a:p>
                      <a:pPr algn="ctr"/>
                      <a:r>
                        <a:rPr lang="en-US" sz="2400" b="1" dirty="0" smtClean="0">
                          <a:sym typeface="Wingdings 2"/>
                        </a:rPr>
                        <a:t></a:t>
                      </a:r>
                      <a:endParaRPr lang="en-US" sz="2400" dirty="0"/>
                    </a:p>
                  </a:txBody>
                  <a:tcPr/>
                </a:tc>
              </a:tr>
              <a:tr h="494974">
                <a:tc>
                  <a:txBody>
                    <a:bodyPr/>
                    <a:lstStyle/>
                    <a:p>
                      <a:r>
                        <a:rPr lang="en-US" sz="2400" dirty="0" smtClean="0"/>
                        <a:t>HLS</a:t>
                      </a:r>
                      <a:endParaRPr lang="en-US" sz="2400" dirty="0"/>
                    </a:p>
                  </a:txBody>
                  <a:tcPr/>
                </a:tc>
                <a:tc>
                  <a:txBody>
                    <a:bodyPr/>
                    <a:lstStyle/>
                    <a:p>
                      <a:pPr algn="ctr"/>
                      <a:endParaRPr lang="en-US" sz="2400" dirty="0"/>
                    </a:p>
                  </a:txBody>
                  <a:tcPr/>
                </a:tc>
                <a:tc>
                  <a:txBody>
                    <a:bodyPr/>
                    <a:lstStyle/>
                    <a:p>
                      <a:pPr algn="ctr"/>
                      <a:r>
                        <a:rPr lang="en-US" sz="2400" b="1" dirty="0" smtClean="0">
                          <a:sym typeface="Wingdings 2"/>
                        </a:rPr>
                        <a:t></a:t>
                      </a:r>
                      <a:endParaRPr lang="en-US" sz="2400" dirty="0"/>
                    </a:p>
                  </a:txBody>
                  <a:tcPr/>
                </a:tc>
                <a:tc>
                  <a:txBody>
                    <a:bodyPr/>
                    <a:lstStyle/>
                    <a:p>
                      <a:pPr algn="ctr"/>
                      <a:r>
                        <a:rPr lang="en-US" sz="2400" b="1" dirty="0" smtClean="0">
                          <a:sym typeface="Wingdings 2"/>
                        </a:rPr>
                        <a:t></a:t>
                      </a:r>
                      <a:endParaRPr lang="en-US" sz="2400" dirty="0"/>
                    </a:p>
                  </a:txBody>
                  <a:tcPr/>
                </a:tc>
                <a:tc>
                  <a:txBody>
                    <a:bodyPr/>
                    <a:lstStyle/>
                    <a:p>
                      <a:pPr algn="ctr"/>
                      <a:endParaRPr lang="en-US" sz="2400" dirty="0"/>
                    </a:p>
                  </a:txBody>
                  <a:tcPr/>
                </a:tc>
                <a:tc>
                  <a:txBody>
                    <a:bodyPr/>
                    <a:lstStyle/>
                    <a:p>
                      <a:pPr algn="ctr"/>
                      <a:endParaRPr lang="en-US" sz="2400" dirty="0"/>
                    </a:p>
                  </a:txBody>
                  <a:tcPr/>
                </a:tc>
              </a:tr>
            </a:tbl>
          </a:graphicData>
        </a:graphic>
      </p:graphicFrame>
      <p:sp>
        <p:nvSpPr>
          <p:cNvPr id="6" name="TextBox 5"/>
          <p:cNvSpPr txBox="1"/>
          <p:nvPr/>
        </p:nvSpPr>
        <p:spPr>
          <a:xfrm>
            <a:off x="990600" y="5089359"/>
            <a:ext cx="6180025" cy="338554"/>
          </a:xfrm>
          <a:prstGeom prst="rect">
            <a:avLst/>
          </a:prstGeom>
          <a:noFill/>
        </p:spPr>
        <p:txBody>
          <a:bodyPr wrap="none" rtlCol="0">
            <a:spAutoFit/>
          </a:bodyPr>
          <a:lstStyle/>
          <a:p>
            <a:r>
              <a:rPr lang="en-US" sz="1600" dirty="0" smtClean="0"/>
              <a:t>xLights does scheduling only. All others can do sequencing &amp; scheduling.</a:t>
            </a:r>
            <a:endParaRPr lang="en-US" sz="1600" dirty="0"/>
          </a:p>
        </p:txBody>
      </p:sp>
    </p:spTree>
    <p:extLst>
      <p:ext uri="{BB962C8B-B14F-4D97-AF65-F5344CB8AC3E}">
        <p14:creationId xmlns:p14="http://schemas.microsoft.com/office/powerpoint/2010/main" val="489992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LOR DMX</a:t>
            </a:r>
            <a:endParaRPr lang="en-US" dirty="0"/>
          </a:p>
        </p:txBody>
      </p:sp>
      <p:sp>
        <p:nvSpPr>
          <p:cNvPr id="3" name="Content Placeholder 2"/>
          <p:cNvSpPr>
            <a:spLocks noGrp="1"/>
          </p:cNvSpPr>
          <p:nvPr>
            <p:ph idx="1"/>
          </p:nvPr>
        </p:nvSpPr>
        <p:spPr>
          <a:xfrm>
            <a:off x="457200" y="1600200"/>
            <a:ext cx="8229600" cy="2397058"/>
          </a:xfrm>
        </p:spPr>
        <p:txBody>
          <a:bodyPr/>
          <a:lstStyle/>
          <a:p>
            <a:r>
              <a:rPr lang="en-US" dirty="0" smtClean="0"/>
              <a:t>Did you know that most LOR controllers are “bi-lingual”?  They understand both the LOR protocol and the DMX protocol. This includes the CCR.</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997258"/>
            <a:ext cx="3276600" cy="2216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2286000" y="4190999"/>
            <a:ext cx="1371600" cy="9143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LOR</a:t>
            </a:r>
            <a:endParaRPr lang="en-US" b="1" dirty="0"/>
          </a:p>
        </p:txBody>
      </p:sp>
      <p:sp>
        <p:nvSpPr>
          <p:cNvPr id="6" name="Right Arrow 5"/>
          <p:cNvSpPr/>
          <p:nvPr/>
        </p:nvSpPr>
        <p:spPr>
          <a:xfrm>
            <a:off x="2286000" y="5257778"/>
            <a:ext cx="1371600" cy="9143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DMX</a:t>
            </a:r>
            <a:endParaRPr lang="en-US" b="1" dirty="0"/>
          </a:p>
        </p:txBody>
      </p:sp>
      <p:sp>
        <p:nvSpPr>
          <p:cNvPr id="5" name="Rectangle 4"/>
          <p:cNvSpPr/>
          <p:nvPr/>
        </p:nvSpPr>
        <p:spPr>
          <a:xfrm>
            <a:off x="2514600" y="5069454"/>
            <a:ext cx="609600" cy="2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or</a:t>
            </a:r>
            <a:endParaRPr lang="en-US" dirty="0">
              <a:solidFill>
                <a:schemeClr val="tx1"/>
              </a:solidFill>
            </a:endParaRPr>
          </a:p>
        </p:txBody>
      </p:sp>
    </p:spTree>
    <p:extLst>
      <p:ext uri="{BB962C8B-B14F-4D97-AF65-F5344CB8AC3E}">
        <p14:creationId xmlns:p14="http://schemas.microsoft.com/office/powerpoint/2010/main" val="6777181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dirty="0" smtClean="0"/>
              <a:t>LOR DMX</a:t>
            </a:r>
            <a:br>
              <a:rPr lang="en-US" dirty="0" smtClean="0"/>
            </a:br>
            <a:r>
              <a:rPr lang="en-US" sz="1600" dirty="0">
                <a:latin typeface="+mn-lt"/>
                <a:hlinkClick r:id="rId2"/>
              </a:rPr>
              <a:t>http://www.diylightanimation.com/wiki/index.php?title=Light-O-Rama_Controllers</a:t>
            </a:r>
            <a:endParaRPr lang="en-US" dirty="0">
              <a:latin typeface="+mn-lt"/>
            </a:endParaRPr>
          </a:p>
        </p:txBody>
      </p:sp>
      <p:sp>
        <p:nvSpPr>
          <p:cNvPr id="3" name="Content Placeholder 2"/>
          <p:cNvSpPr>
            <a:spLocks noGrp="1"/>
          </p:cNvSpPr>
          <p:nvPr>
            <p:ph idx="1"/>
          </p:nvPr>
        </p:nvSpPr>
        <p:spPr>
          <a:xfrm>
            <a:off x="381000" y="1219200"/>
            <a:ext cx="8382000" cy="5105400"/>
          </a:xfrm>
        </p:spPr>
        <p:txBody>
          <a:bodyPr/>
          <a:lstStyle/>
          <a:p>
            <a:r>
              <a:rPr lang="en-US" sz="2400" dirty="0" smtClean="0"/>
              <a:t>8-pin connectors (RJ45) on LOR controllers expect data on pins 4 &amp; 5</a:t>
            </a:r>
          </a:p>
          <a:p>
            <a:r>
              <a:rPr lang="en-US" sz="2400" dirty="0" smtClean="0"/>
              <a:t>RJ45 connectors on DIY equipment expect data on pins 1 &amp; 2</a:t>
            </a:r>
          </a:p>
          <a:p>
            <a:r>
              <a:rPr lang="en-US" sz="2400" dirty="0" smtClean="0"/>
              <a:t>It is possible to use both controllers on the same </a:t>
            </a:r>
            <a:r>
              <a:rPr lang="en-US" sz="2400" dirty="0" smtClean="0">
                <a:solidFill>
                  <a:schemeClr val="accent1"/>
                </a:solidFill>
              </a:rPr>
              <a:t>DMX</a:t>
            </a:r>
            <a:r>
              <a:rPr lang="en-US" sz="2400" dirty="0" smtClean="0"/>
              <a:t> network, as long as you have an adapter that swaps the pins when going from one controller type to the other.</a:t>
            </a:r>
            <a:endParaRPr lang="en-US" sz="2400" dirty="0"/>
          </a:p>
        </p:txBody>
      </p:sp>
      <p:pic>
        <p:nvPicPr>
          <p:cNvPr id="6146" name="Picture 2" descr="Image:RJ45-Pinou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0" y="4554626"/>
            <a:ext cx="1625600" cy="174914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3778753189"/>
              </p:ext>
            </p:extLst>
          </p:nvPr>
        </p:nvGraphicFramePr>
        <p:xfrm>
          <a:off x="2971800" y="4554626"/>
          <a:ext cx="4419600" cy="1676400"/>
        </p:xfrm>
        <a:graphic>
          <a:graphicData uri="http://schemas.openxmlformats.org/drawingml/2006/table">
            <a:tbl>
              <a:tblPr firstRow="1">
                <a:tableStyleId>{35758FB7-9AC5-4552-8A53-C91805E547FA}</a:tableStyleId>
              </a:tblPr>
              <a:tblGrid>
                <a:gridCol w="1473200"/>
                <a:gridCol w="1473200"/>
                <a:gridCol w="1473200"/>
              </a:tblGrid>
              <a:tr h="327649">
                <a:tc>
                  <a:txBody>
                    <a:bodyPr/>
                    <a:lstStyle/>
                    <a:p>
                      <a:r>
                        <a:rPr lang="en-US" sz="1600" dirty="0"/>
                        <a:t>DMX Dongle</a:t>
                      </a:r>
                    </a:p>
                  </a:txBody>
                  <a:tcPr anchor="ctr"/>
                </a:tc>
                <a:tc>
                  <a:txBody>
                    <a:bodyPr/>
                    <a:lstStyle/>
                    <a:p>
                      <a:r>
                        <a:rPr lang="en-US" sz="1600"/>
                        <a:t>LOR</a:t>
                      </a:r>
                    </a:p>
                  </a:txBody>
                  <a:tcPr anchor="ctr"/>
                </a:tc>
                <a:tc>
                  <a:txBody>
                    <a:bodyPr/>
                    <a:lstStyle/>
                    <a:p>
                      <a:r>
                        <a:rPr lang="en-US" sz="1600" dirty="0"/>
                        <a:t>Signal</a:t>
                      </a:r>
                    </a:p>
                  </a:txBody>
                  <a:tcPr anchor="ctr"/>
                </a:tc>
              </a:tr>
              <a:tr h="327649">
                <a:tc>
                  <a:txBody>
                    <a:bodyPr/>
                    <a:lstStyle/>
                    <a:p>
                      <a:r>
                        <a:rPr lang="en-US" sz="1600"/>
                        <a:t>WHT/OR (1)</a:t>
                      </a:r>
                    </a:p>
                  </a:txBody>
                  <a:tcPr anchor="ctr"/>
                </a:tc>
                <a:tc>
                  <a:txBody>
                    <a:bodyPr/>
                    <a:lstStyle/>
                    <a:p>
                      <a:r>
                        <a:rPr lang="en-US" sz="1600"/>
                        <a:t>BLUE (4)</a:t>
                      </a:r>
                    </a:p>
                  </a:txBody>
                  <a:tcPr anchor="ctr"/>
                </a:tc>
                <a:tc>
                  <a:txBody>
                    <a:bodyPr/>
                    <a:lstStyle/>
                    <a:p>
                      <a:r>
                        <a:rPr lang="en-US" sz="1600"/>
                        <a:t>D+ (A)</a:t>
                      </a:r>
                    </a:p>
                  </a:txBody>
                  <a:tcPr anchor="ctr"/>
                </a:tc>
              </a:tr>
              <a:tr h="327649">
                <a:tc>
                  <a:txBody>
                    <a:bodyPr/>
                    <a:lstStyle/>
                    <a:p>
                      <a:r>
                        <a:rPr lang="en-US" sz="1600"/>
                        <a:t>ORANGE (2)</a:t>
                      </a:r>
                    </a:p>
                  </a:txBody>
                  <a:tcPr anchor="ctr"/>
                </a:tc>
                <a:tc>
                  <a:txBody>
                    <a:bodyPr/>
                    <a:lstStyle/>
                    <a:p>
                      <a:r>
                        <a:rPr lang="en-US" sz="1600"/>
                        <a:t>WHT/BLUE (5)</a:t>
                      </a:r>
                    </a:p>
                  </a:txBody>
                  <a:tcPr anchor="ctr"/>
                </a:tc>
                <a:tc>
                  <a:txBody>
                    <a:bodyPr/>
                    <a:lstStyle/>
                    <a:p>
                      <a:r>
                        <a:rPr lang="en-US" sz="1600"/>
                        <a:t>D- (B)</a:t>
                      </a:r>
                    </a:p>
                  </a:txBody>
                  <a:tcPr anchor="ctr"/>
                </a:tc>
              </a:tr>
              <a:tr h="327649">
                <a:tc>
                  <a:txBody>
                    <a:bodyPr/>
                    <a:lstStyle/>
                    <a:p>
                      <a:r>
                        <a:rPr lang="en-US" sz="1600"/>
                        <a:t>BRN/WHT (7)</a:t>
                      </a:r>
                    </a:p>
                  </a:txBody>
                  <a:tcPr anchor="ctr"/>
                </a:tc>
                <a:tc>
                  <a:txBody>
                    <a:bodyPr/>
                    <a:lstStyle/>
                    <a:p>
                      <a:r>
                        <a:rPr lang="en-US" sz="1600"/>
                        <a:t>GRN (6)</a:t>
                      </a:r>
                    </a:p>
                  </a:txBody>
                  <a:tcPr anchor="ctr"/>
                </a:tc>
                <a:tc>
                  <a:txBody>
                    <a:bodyPr/>
                    <a:lstStyle/>
                    <a:p>
                      <a:r>
                        <a:rPr lang="en-US" sz="1600"/>
                        <a:t>D1 Ret (Gnd)</a:t>
                      </a:r>
                    </a:p>
                  </a:txBody>
                  <a:tcPr anchor="ctr"/>
                </a:tc>
              </a:tr>
              <a:tr h="327649">
                <a:tc>
                  <a:txBody>
                    <a:bodyPr/>
                    <a:lstStyle/>
                    <a:p>
                      <a:r>
                        <a:rPr lang="en-US" sz="1600" dirty="0"/>
                        <a:t>NC!!</a:t>
                      </a:r>
                    </a:p>
                  </a:txBody>
                  <a:tcPr anchor="ctr"/>
                </a:tc>
                <a:tc>
                  <a:txBody>
                    <a:bodyPr/>
                    <a:lstStyle/>
                    <a:p>
                      <a:r>
                        <a:rPr lang="en-US" sz="1600"/>
                        <a:t>GRN/WHT (3)</a:t>
                      </a:r>
                    </a:p>
                  </a:txBody>
                  <a:tcPr anchor="ctr"/>
                </a:tc>
                <a:tc>
                  <a:txBody>
                    <a:bodyPr/>
                    <a:lstStyle/>
                    <a:p>
                      <a:r>
                        <a:rPr lang="en-US" sz="1600" dirty="0"/>
                        <a:t>+9V</a:t>
                      </a:r>
                    </a:p>
                  </a:txBody>
                  <a:tcPr anchor="ctr"/>
                </a:tc>
              </a:tr>
            </a:tbl>
          </a:graphicData>
        </a:graphic>
      </p:graphicFrame>
      <p:pic>
        <p:nvPicPr>
          <p:cNvPr id="6148" name="Picture 4" descr="http://www.diylightanimation.com/wiki/images/thumb/5/5d/Lynx_to_LOR_converter.jpg/400px-Lynx_to_LOR_converter.jpg"/>
          <p:cNvPicPr>
            <a:picLocks noChangeAspect="1" noChangeArrowheads="1"/>
          </p:cNvPicPr>
          <p:nvPr/>
        </p:nvPicPr>
        <p:blipFill rotWithShape="1">
          <a:blip r:embed="rId4">
            <a:extLst>
              <a:ext uri="{28A0092B-C50C-407E-A947-70E740481C1C}">
                <a14:useLocalDpi xmlns:a14="http://schemas.microsoft.com/office/drawing/2010/main" val="0"/>
              </a:ext>
            </a:extLst>
          </a:blip>
          <a:srcRect t="20491" b="15010"/>
          <a:stretch/>
        </p:blipFill>
        <p:spPr bwMode="auto">
          <a:xfrm rot="16200000">
            <a:off x="7029925" y="4704876"/>
            <a:ext cx="2286000" cy="110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503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Light-O-Rama 16 Channel Pro Light Controller"/>
          <p:cNvPicPr>
            <a:picLocks noChangeAspect="1" noChangeArrowheads="1"/>
          </p:cNvPicPr>
          <p:nvPr/>
        </p:nvPicPr>
        <p:blipFill rotWithShape="1">
          <a:blip r:embed="rId2">
            <a:extLst>
              <a:ext uri="{28A0092B-C50C-407E-A947-70E740481C1C}">
                <a14:useLocalDpi xmlns:a14="http://schemas.microsoft.com/office/drawing/2010/main" val="0"/>
              </a:ext>
            </a:extLst>
          </a:blip>
          <a:srcRect l="14988" t="5956" r="17242"/>
          <a:stretch/>
        </p:blipFill>
        <p:spPr bwMode="auto">
          <a:xfrm>
            <a:off x="3379211" y="4246418"/>
            <a:ext cx="1497589" cy="2078182"/>
          </a:xfrm>
          <a:prstGeom prst="rect">
            <a:avLst/>
          </a:prstGeom>
          <a:noFill/>
          <a:extLst>
            <a:ext uri="{909E8E84-426E-40DD-AFC4-6F175D3DCCD1}">
              <a14:hiddenFill xmlns:a14="http://schemas.microsoft.com/office/drawing/2010/main">
                <a:solidFill>
                  <a:srgbClr val="FFFFFF"/>
                </a:solidFill>
              </a14:hiddenFill>
            </a:ext>
          </a:extLst>
        </p:spPr>
      </p:pic>
      <p:sp>
        <p:nvSpPr>
          <p:cNvPr id="17" name="Right Arrow 16"/>
          <p:cNvSpPr/>
          <p:nvPr/>
        </p:nvSpPr>
        <p:spPr>
          <a:xfrm flipH="1">
            <a:off x="4760768" y="4957327"/>
            <a:ext cx="1182832" cy="529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DMX</a:t>
            </a:r>
            <a:endParaRPr lang="en-US" dirty="0"/>
          </a:p>
        </p:txBody>
      </p:sp>
      <p:sp>
        <p:nvSpPr>
          <p:cNvPr id="9" name="Right Arrow 8"/>
          <p:cNvSpPr/>
          <p:nvPr/>
        </p:nvSpPr>
        <p:spPr>
          <a:xfrm>
            <a:off x="3693968" y="3284607"/>
            <a:ext cx="2133600" cy="529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DMX Network</a:t>
            </a:r>
            <a:endParaRPr lang="en-US" dirty="0"/>
          </a:p>
        </p:txBody>
      </p:sp>
      <p:sp>
        <p:nvSpPr>
          <p:cNvPr id="2" name="Title 1"/>
          <p:cNvSpPr>
            <a:spLocks noGrp="1"/>
          </p:cNvSpPr>
          <p:nvPr>
            <p:ph type="title"/>
          </p:nvPr>
        </p:nvSpPr>
        <p:spPr/>
        <p:txBody>
          <a:bodyPr/>
          <a:lstStyle/>
          <a:p>
            <a:r>
              <a:rPr lang="en-US" dirty="0" smtClean="0"/>
              <a:t>Integration, Approach #2</a:t>
            </a:r>
            <a:endParaRPr lang="en-US" dirty="0"/>
          </a:p>
        </p:txBody>
      </p:sp>
      <p:sp>
        <p:nvSpPr>
          <p:cNvPr id="3" name="Content Placeholder 2"/>
          <p:cNvSpPr>
            <a:spLocks noGrp="1"/>
          </p:cNvSpPr>
          <p:nvPr>
            <p:ph idx="1"/>
          </p:nvPr>
        </p:nvSpPr>
        <p:spPr/>
        <p:txBody>
          <a:bodyPr/>
          <a:lstStyle/>
          <a:p>
            <a:r>
              <a:rPr lang="en-US" dirty="0" smtClean="0"/>
              <a:t>Run everything using the DMX protocol</a:t>
            </a:r>
            <a:endParaRPr lang="en-US" dirty="0"/>
          </a:p>
        </p:txBody>
      </p:sp>
      <p:sp>
        <p:nvSpPr>
          <p:cNvPr id="5" name="laptop"/>
          <p:cNvSpPr>
            <a:spLocks noEditPoints="1" noChangeArrowheads="1"/>
          </p:cNvSpPr>
          <p:nvPr/>
        </p:nvSpPr>
        <p:spPr bwMode="auto">
          <a:xfrm>
            <a:off x="533400" y="287958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Pentagon 7"/>
          <p:cNvSpPr/>
          <p:nvPr/>
        </p:nvSpPr>
        <p:spPr>
          <a:xfrm>
            <a:off x="2286000" y="3276600"/>
            <a:ext cx="1560368" cy="528637"/>
          </a:xfrm>
          <a:prstGeom prst="homePlat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DMX Dongle</a:t>
            </a:r>
            <a:endParaRPr lang="en-US" dirty="0"/>
          </a:p>
        </p:txBody>
      </p:sp>
      <p:grpSp>
        <p:nvGrpSpPr>
          <p:cNvPr id="12" name="Group 11"/>
          <p:cNvGrpSpPr/>
          <p:nvPr/>
        </p:nvGrpSpPr>
        <p:grpSpPr>
          <a:xfrm>
            <a:off x="5791200" y="2743200"/>
            <a:ext cx="1275286" cy="1329154"/>
            <a:chOff x="5906006" y="4419600"/>
            <a:chExt cx="1275286" cy="1329154"/>
          </a:xfrm>
        </p:grpSpPr>
        <p:pic>
          <p:nvPicPr>
            <p:cNvPr id="7170" name="Picture 2" descr="https://encrypted-tbn3.google.com/images?q=tbn:ANd9GcS63QsTwcKL34dNEO3evhwlZtI4M8rnC1yrQbI1RYd4sF2Yk6Adm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5166" y="4419600"/>
              <a:ext cx="1051645" cy="105164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906006" y="5410200"/>
              <a:ext cx="1275286" cy="338554"/>
            </a:xfrm>
            <a:prstGeom prst="rect">
              <a:avLst/>
            </a:prstGeom>
            <a:noFill/>
          </p:spPr>
          <p:txBody>
            <a:bodyPr wrap="none" rtlCol="0">
              <a:spAutoFit/>
            </a:bodyPr>
            <a:lstStyle/>
            <a:p>
              <a:r>
                <a:rPr lang="en-US" sz="1600" dirty="0" smtClean="0"/>
                <a:t>DMX Devices</a:t>
              </a:r>
              <a:endParaRPr lang="en-US" sz="1600" dirty="0"/>
            </a:p>
          </p:txBody>
        </p:sp>
      </p:grpSp>
      <p:sp>
        <p:nvSpPr>
          <p:cNvPr id="13" name="Rounded Rectangle 12"/>
          <p:cNvSpPr/>
          <p:nvPr/>
        </p:nvSpPr>
        <p:spPr>
          <a:xfrm>
            <a:off x="5867400" y="4876800"/>
            <a:ext cx="1147618" cy="10668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Wiring adapter</a:t>
            </a:r>
          </a:p>
          <a:p>
            <a:pPr algn="ctr"/>
            <a:r>
              <a:rPr lang="en-US" dirty="0" smtClean="0"/>
              <a:t>(12&lt;&gt;45)</a:t>
            </a:r>
            <a:endParaRPr lang="en-US" dirty="0"/>
          </a:p>
        </p:txBody>
      </p:sp>
      <p:sp>
        <p:nvSpPr>
          <p:cNvPr id="18" name="Right Arrow 17"/>
          <p:cNvSpPr/>
          <p:nvPr/>
        </p:nvSpPr>
        <p:spPr>
          <a:xfrm rot="16200000" flipH="1">
            <a:off x="6049890" y="4221090"/>
            <a:ext cx="782346" cy="529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DMX</a:t>
            </a:r>
            <a:endParaRPr lang="en-US" dirty="0"/>
          </a:p>
        </p:txBody>
      </p:sp>
      <p:sp>
        <p:nvSpPr>
          <p:cNvPr id="19" name="TextBox 18"/>
          <p:cNvSpPr txBox="1"/>
          <p:nvPr/>
        </p:nvSpPr>
        <p:spPr>
          <a:xfrm>
            <a:off x="3505200" y="6062246"/>
            <a:ext cx="1198661" cy="338554"/>
          </a:xfrm>
          <a:prstGeom prst="rect">
            <a:avLst/>
          </a:prstGeom>
          <a:noFill/>
        </p:spPr>
        <p:txBody>
          <a:bodyPr wrap="none" rtlCol="0">
            <a:spAutoFit/>
          </a:bodyPr>
          <a:lstStyle/>
          <a:p>
            <a:r>
              <a:rPr lang="en-US" sz="1600" dirty="0" smtClean="0"/>
              <a:t>LOR Devices</a:t>
            </a:r>
            <a:endParaRPr lang="en-US" sz="1600" dirty="0"/>
          </a:p>
        </p:txBody>
      </p:sp>
    </p:spTree>
    <p:extLst>
      <p:ext uri="{BB962C8B-B14F-4D97-AF65-F5344CB8AC3E}">
        <p14:creationId xmlns:p14="http://schemas.microsoft.com/office/powerpoint/2010/main" val="772743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Switch to DMX?</a:t>
            </a:r>
            <a:endParaRPr lang="en-US" dirty="0"/>
          </a:p>
        </p:txBody>
      </p:sp>
      <p:sp>
        <p:nvSpPr>
          <p:cNvPr id="3" name="Content Placeholder 2"/>
          <p:cNvSpPr>
            <a:spLocks noGrp="1"/>
          </p:cNvSpPr>
          <p:nvPr>
            <p:ph idx="1"/>
          </p:nvPr>
        </p:nvSpPr>
        <p:spPr/>
        <p:txBody>
          <a:bodyPr/>
          <a:lstStyle/>
          <a:p>
            <a:r>
              <a:rPr lang="en-US" dirty="0" smtClean="0"/>
              <a:t>There are several technical reasons why the DMX protocol is better. However, the bottom line is this:</a:t>
            </a:r>
          </a:p>
          <a:p>
            <a:pPr lvl="1"/>
            <a:r>
              <a:rPr lang="en-US" dirty="0" smtClean="0"/>
              <a:t>The LOR protocol will run up to about 500 channels (per dongle) of traditional light strings with minimal issues.</a:t>
            </a:r>
          </a:p>
          <a:p>
            <a:pPr lvl="1"/>
            <a:r>
              <a:rPr lang="en-US" dirty="0" smtClean="0"/>
              <a:t>If you want to control RGB lights </a:t>
            </a:r>
            <a:r>
              <a:rPr lang="en-US" dirty="0" smtClean="0">
                <a:solidFill>
                  <a:schemeClr val="tx2">
                    <a:lumMod val="60000"/>
                    <a:lumOff val="40000"/>
                  </a:schemeClr>
                </a:solidFill>
              </a:rPr>
              <a:t>or </a:t>
            </a:r>
            <a:r>
              <a:rPr lang="en-US" dirty="0" smtClean="0"/>
              <a:t>theatre lights </a:t>
            </a:r>
            <a:r>
              <a:rPr lang="en-US" dirty="0" smtClean="0">
                <a:solidFill>
                  <a:schemeClr val="tx2">
                    <a:lumMod val="60000"/>
                    <a:lumOff val="40000"/>
                  </a:schemeClr>
                </a:solidFill>
              </a:rPr>
              <a:t>or</a:t>
            </a:r>
            <a:r>
              <a:rPr lang="en-US" dirty="0" smtClean="0"/>
              <a:t> dance club lights </a:t>
            </a:r>
            <a:r>
              <a:rPr lang="en-US" dirty="0" smtClean="0">
                <a:solidFill>
                  <a:schemeClr val="tx2">
                    <a:lumMod val="60000"/>
                    <a:lumOff val="40000"/>
                  </a:schemeClr>
                </a:solidFill>
              </a:rPr>
              <a:t>or</a:t>
            </a:r>
            <a:r>
              <a:rPr lang="en-US" dirty="0" smtClean="0"/>
              <a:t> use DIY controllers, then you should switch to DMX.</a:t>
            </a:r>
            <a:endParaRPr lang="en-US" dirty="0"/>
          </a:p>
        </p:txBody>
      </p:sp>
    </p:spTree>
    <p:extLst>
      <p:ext uri="{BB962C8B-B14F-4D97-AF65-F5344CB8AC3E}">
        <p14:creationId xmlns:p14="http://schemas.microsoft.com/office/powerpoint/2010/main" val="503658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t>Lynx Smart Strings</a:t>
            </a:r>
            <a:endParaRPr lang="en-US" dirty="0"/>
          </a:p>
        </p:txBody>
      </p:sp>
      <p:sp>
        <p:nvSpPr>
          <p:cNvPr id="3" name="Content Placeholder 2"/>
          <p:cNvSpPr>
            <a:spLocks noGrp="1"/>
          </p:cNvSpPr>
          <p:nvPr>
            <p:ph idx="1"/>
          </p:nvPr>
        </p:nvSpPr>
        <p:spPr>
          <a:xfrm>
            <a:off x="381000" y="1371600"/>
            <a:ext cx="6248400" cy="4953000"/>
          </a:xfrm>
        </p:spPr>
        <p:txBody>
          <a:bodyPr/>
          <a:lstStyle/>
          <a:p>
            <a:r>
              <a:rPr lang="en-US" sz="2400" dirty="0" smtClean="0"/>
              <a:t>RGB lights where each node can be set to any color</a:t>
            </a:r>
          </a:p>
          <a:p>
            <a:r>
              <a:rPr lang="en-US" sz="2400" dirty="0" smtClean="0"/>
              <a:t>Requires </a:t>
            </a:r>
            <a:r>
              <a:rPr lang="en-US" sz="2400" dirty="0" err="1" smtClean="0"/>
              <a:t>PixelNet</a:t>
            </a:r>
            <a:r>
              <a:rPr lang="en-US" sz="2400" dirty="0" smtClean="0"/>
              <a:t> protocol</a:t>
            </a:r>
          </a:p>
          <a:p>
            <a:r>
              <a:rPr lang="en-US" sz="2400" dirty="0" smtClean="0"/>
              <a:t>More info at: </a:t>
            </a:r>
            <a:r>
              <a:rPr lang="en-US" sz="2400" dirty="0">
                <a:hlinkClick r:id="rId2"/>
              </a:rPr>
              <a:t>http://</a:t>
            </a:r>
            <a:r>
              <a:rPr lang="en-US" sz="2400" dirty="0" smtClean="0">
                <a:hlinkClick r:id="rId2"/>
              </a:rPr>
              <a:t>diylightanimation.com</a:t>
            </a:r>
            <a:endParaRPr lang="en-US" sz="2400" dirty="0" smtClean="0"/>
          </a:p>
          <a:p>
            <a:r>
              <a:rPr lang="en-US" sz="2400" dirty="0" smtClean="0"/>
              <a:t>Similar capabilities can be achieved using products from:</a:t>
            </a:r>
          </a:p>
          <a:p>
            <a:pPr lvl="1"/>
            <a:r>
              <a:rPr lang="en-US" sz="2000" dirty="0" err="1"/>
              <a:t>s</a:t>
            </a:r>
            <a:r>
              <a:rPr lang="en-US" sz="2000" dirty="0" err="1" smtClean="0"/>
              <a:t>tellascapes</a:t>
            </a:r>
            <a:r>
              <a:rPr lang="en-US" sz="2000" dirty="0" smtClean="0"/>
              <a:t> (controllers &amp; lights)</a:t>
            </a:r>
          </a:p>
          <a:p>
            <a:pPr lvl="1"/>
            <a:r>
              <a:rPr lang="en-US" sz="2000" dirty="0" err="1" smtClean="0"/>
              <a:t>SanDevices</a:t>
            </a:r>
            <a:r>
              <a:rPr lang="en-US" sz="2000" dirty="0" smtClean="0"/>
              <a:t> (controllers only)</a:t>
            </a:r>
          </a:p>
          <a:p>
            <a:pPr lvl="1"/>
            <a:endParaRPr lang="en-US" sz="2000" dirty="0">
              <a:solidFill>
                <a:schemeClr val="tx2">
                  <a:lumMod val="60000"/>
                  <a:lumOff val="40000"/>
                </a:schemeClr>
              </a:solidFill>
              <a:latin typeface="Calibri" pitchFamily="34" charset="0"/>
              <a:cs typeface="Calibri" pitchFamily="34" charset="0"/>
            </a:endParaRPr>
          </a:p>
        </p:txBody>
      </p:sp>
      <p:pic>
        <p:nvPicPr>
          <p:cNvPr id="8196" name="Picture 4" descr="https://encrypted-tbn1.google.com/images?q=tbn:ANd9GcSIDOJ-aWrxtLqjzZxdrFx4xq6-dGosCvI91XTsSPvz8HoCGQJnK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612" y="4724400"/>
            <a:ext cx="2209800" cy="147052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encrypted-tbn3.google.com/images?q=tbn:ANd9GcSx_y2kgo4BRCWiCAIQkabDjUMbYZ9WW6S76-YRu0aDBCqVjPV9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9570" y="1524001"/>
            <a:ext cx="1837987"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301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PixelNet</a:t>
            </a:r>
            <a:r>
              <a:rPr lang="en-US" dirty="0"/>
              <a:t> Integration</a:t>
            </a:r>
          </a:p>
        </p:txBody>
      </p:sp>
      <p:sp>
        <p:nvSpPr>
          <p:cNvPr id="3" name="Content Placeholder 2"/>
          <p:cNvSpPr>
            <a:spLocks noGrp="1"/>
          </p:cNvSpPr>
          <p:nvPr>
            <p:ph idx="1"/>
          </p:nvPr>
        </p:nvSpPr>
        <p:spPr/>
        <p:txBody>
          <a:bodyPr/>
          <a:lstStyle/>
          <a:p>
            <a:r>
              <a:rPr lang="en-US" dirty="0" smtClean="0"/>
              <a:t>A </a:t>
            </a:r>
            <a:r>
              <a:rPr lang="fr-FR" dirty="0" err="1"/>
              <a:t>PixelNet</a:t>
            </a:r>
            <a:r>
              <a:rPr lang="fr-FR" dirty="0"/>
              <a:t> </a:t>
            </a:r>
            <a:r>
              <a:rPr lang="fr-FR" dirty="0" smtClean="0"/>
              <a:t> </a:t>
            </a:r>
            <a:r>
              <a:rPr lang="fr-FR" dirty="0" err="1" smtClean="0"/>
              <a:t>universe</a:t>
            </a:r>
            <a:r>
              <a:rPr lang="fr-FR" dirty="0" smtClean="0"/>
              <a:t> </a:t>
            </a:r>
            <a:r>
              <a:rPr lang="fr-FR" dirty="0" err="1" smtClean="0"/>
              <a:t>consists</a:t>
            </a:r>
            <a:r>
              <a:rPr lang="fr-FR" dirty="0" smtClean="0"/>
              <a:t> of 4096 </a:t>
            </a:r>
            <a:r>
              <a:rPr lang="fr-FR" dirty="0" err="1" smtClean="0"/>
              <a:t>channels</a:t>
            </a:r>
            <a:endParaRPr lang="en-US" dirty="0" smtClean="0"/>
          </a:p>
          <a:p>
            <a:r>
              <a:rPr lang="en-US" dirty="0" smtClean="0"/>
              <a:t>The </a:t>
            </a:r>
            <a:r>
              <a:rPr lang="fr-FR" dirty="0" err="1"/>
              <a:t>PixelNet</a:t>
            </a:r>
            <a:r>
              <a:rPr lang="fr-FR" dirty="0"/>
              <a:t> 16 Port Active </a:t>
            </a:r>
            <a:r>
              <a:rPr lang="fr-FR" dirty="0" smtClean="0"/>
              <a:t>Hub has a </a:t>
            </a:r>
            <a:r>
              <a:rPr lang="fr-FR" dirty="0" err="1" smtClean="0"/>
              <a:t>feature</a:t>
            </a:r>
            <a:r>
              <a:rPr lang="fr-FR" dirty="0" smtClean="0"/>
              <a:t> </a:t>
            </a:r>
            <a:r>
              <a:rPr lang="fr-FR" dirty="0" err="1" smtClean="0"/>
              <a:t>where</a:t>
            </a:r>
            <a:r>
              <a:rPr lang="fr-FR" dirty="0" smtClean="0"/>
              <a:t> 512 of the 4096 </a:t>
            </a:r>
            <a:r>
              <a:rPr lang="fr-FR" dirty="0" err="1" smtClean="0"/>
              <a:t>channels</a:t>
            </a:r>
            <a:r>
              <a:rPr lang="fr-FR" dirty="0" smtClean="0"/>
              <a:t> </a:t>
            </a:r>
            <a:r>
              <a:rPr lang="fr-FR" dirty="0" err="1" smtClean="0"/>
              <a:t>can</a:t>
            </a:r>
            <a:r>
              <a:rPr lang="fr-FR" dirty="0" smtClean="0"/>
              <a:t> </a:t>
            </a:r>
            <a:r>
              <a:rPr lang="fr-FR" dirty="0" err="1" smtClean="0"/>
              <a:t>be</a:t>
            </a:r>
            <a:r>
              <a:rPr lang="fr-FR" dirty="0" smtClean="0"/>
              <a:t> output as DMX</a:t>
            </a:r>
            <a:endParaRPr lang="en-US" dirty="0"/>
          </a:p>
        </p:txBody>
      </p:sp>
    </p:spTree>
    <p:extLst>
      <p:ext uri="{BB962C8B-B14F-4D97-AF65-F5344CB8AC3E}">
        <p14:creationId xmlns:p14="http://schemas.microsoft.com/office/powerpoint/2010/main" val="2874429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295400" y="4246418"/>
            <a:ext cx="1497589" cy="2154382"/>
            <a:chOff x="3379211" y="4246418"/>
            <a:chExt cx="1497589" cy="2154382"/>
          </a:xfrm>
        </p:grpSpPr>
        <p:pic>
          <p:nvPicPr>
            <p:cNvPr id="4" name="Picture 4" descr="Light-O-Rama 16 Channel Pro Light Controller"/>
            <p:cNvPicPr>
              <a:picLocks noChangeAspect="1" noChangeArrowheads="1"/>
            </p:cNvPicPr>
            <p:nvPr/>
          </p:nvPicPr>
          <p:blipFill rotWithShape="1">
            <a:blip r:embed="rId2">
              <a:extLst>
                <a:ext uri="{28A0092B-C50C-407E-A947-70E740481C1C}">
                  <a14:useLocalDpi xmlns:a14="http://schemas.microsoft.com/office/drawing/2010/main" val="0"/>
                </a:ext>
              </a:extLst>
            </a:blip>
            <a:srcRect l="14988" t="5956" r="17242"/>
            <a:stretch/>
          </p:blipFill>
          <p:spPr bwMode="auto">
            <a:xfrm>
              <a:off x="3379211" y="4246418"/>
              <a:ext cx="1497589" cy="207818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505200" y="6062246"/>
              <a:ext cx="1198661" cy="338554"/>
            </a:xfrm>
            <a:prstGeom prst="rect">
              <a:avLst/>
            </a:prstGeom>
            <a:noFill/>
          </p:spPr>
          <p:txBody>
            <a:bodyPr wrap="none" rtlCol="0">
              <a:spAutoFit/>
            </a:bodyPr>
            <a:lstStyle/>
            <a:p>
              <a:r>
                <a:rPr lang="en-US" sz="1600" dirty="0" smtClean="0"/>
                <a:t>LOR Devices</a:t>
              </a:r>
              <a:endParaRPr lang="en-US" sz="1600" dirty="0"/>
            </a:p>
          </p:txBody>
        </p:sp>
      </p:grpSp>
      <p:sp>
        <p:nvSpPr>
          <p:cNvPr id="17" name="Right Arrow 16"/>
          <p:cNvSpPr/>
          <p:nvPr/>
        </p:nvSpPr>
        <p:spPr>
          <a:xfrm flipH="1">
            <a:off x="6139295" y="5275981"/>
            <a:ext cx="1182832" cy="529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DMX</a:t>
            </a:r>
            <a:endParaRPr lang="en-US" dirty="0"/>
          </a:p>
        </p:txBody>
      </p:sp>
      <p:sp>
        <p:nvSpPr>
          <p:cNvPr id="2" name="Title 1"/>
          <p:cNvSpPr>
            <a:spLocks noGrp="1"/>
          </p:cNvSpPr>
          <p:nvPr>
            <p:ph type="title"/>
          </p:nvPr>
        </p:nvSpPr>
        <p:spPr>
          <a:xfrm>
            <a:off x="457200" y="274638"/>
            <a:ext cx="8229600" cy="944562"/>
          </a:xfrm>
        </p:spPr>
        <p:txBody>
          <a:bodyPr/>
          <a:lstStyle/>
          <a:p>
            <a:r>
              <a:rPr lang="en-US" dirty="0" err="1"/>
              <a:t>PixelNet</a:t>
            </a:r>
            <a:r>
              <a:rPr lang="en-US" dirty="0"/>
              <a:t> Integration</a:t>
            </a:r>
          </a:p>
        </p:txBody>
      </p:sp>
      <p:sp>
        <p:nvSpPr>
          <p:cNvPr id="3" name="Content Placeholder 2"/>
          <p:cNvSpPr>
            <a:spLocks noGrp="1"/>
          </p:cNvSpPr>
          <p:nvPr>
            <p:ph idx="1"/>
          </p:nvPr>
        </p:nvSpPr>
        <p:spPr>
          <a:xfrm>
            <a:off x="457200" y="1371600"/>
            <a:ext cx="8229600" cy="990600"/>
          </a:xfrm>
        </p:spPr>
        <p:txBody>
          <a:bodyPr/>
          <a:lstStyle/>
          <a:p>
            <a:r>
              <a:rPr lang="en-US" dirty="0" smtClean="0"/>
              <a:t>Start with </a:t>
            </a:r>
            <a:r>
              <a:rPr lang="en-US" dirty="0" err="1" smtClean="0"/>
              <a:t>PixelNet</a:t>
            </a:r>
            <a:r>
              <a:rPr lang="en-US" dirty="0" smtClean="0"/>
              <a:t>, but use the DMX output on the hub</a:t>
            </a:r>
            <a:endParaRPr lang="en-US" dirty="0"/>
          </a:p>
        </p:txBody>
      </p:sp>
      <p:sp>
        <p:nvSpPr>
          <p:cNvPr id="5" name="laptop"/>
          <p:cNvSpPr>
            <a:spLocks noEditPoints="1" noChangeArrowheads="1"/>
          </p:cNvSpPr>
          <p:nvPr/>
        </p:nvSpPr>
        <p:spPr bwMode="auto">
          <a:xfrm>
            <a:off x="533400" y="272718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1" name="Group 10"/>
          <p:cNvGrpSpPr/>
          <p:nvPr/>
        </p:nvGrpSpPr>
        <p:grpSpPr>
          <a:xfrm>
            <a:off x="2209800" y="3259723"/>
            <a:ext cx="3645478" cy="626477"/>
            <a:chOff x="2209800" y="3124200"/>
            <a:chExt cx="3645478" cy="626477"/>
          </a:xfrm>
        </p:grpSpPr>
        <p:sp>
          <p:nvSpPr>
            <p:cNvPr id="9" name="Right Arrow 8"/>
            <p:cNvSpPr/>
            <p:nvPr/>
          </p:nvSpPr>
          <p:spPr>
            <a:xfrm>
              <a:off x="3609110" y="3173772"/>
              <a:ext cx="2246168" cy="529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PixelNet</a:t>
              </a:r>
              <a:endParaRPr lang="en-US" dirty="0"/>
            </a:p>
          </p:txBody>
        </p:sp>
        <p:sp>
          <p:nvSpPr>
            <p:cNvPr id="8" name="Pentagon 7"/>
            <p:cNvSpPr/>
            <p:nvPr/>
          </p:nvSpPr>
          <p:spPr>
            <a:xfrm>
              <a:off x="2209800" y="3124200"/>
              <a:ext cx="1560368" cy="626477"/>
            </a:xfrm>
            <a:prstGeom prst="homePlat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PixelNet</a:t>
              </a:r>
              <a:r>
                <a:rPr lang="en-US" dirty="0" smtClean="0"/>
                <a:t> Dongle</a:t>
              </a:r>
              <a:endParaRPr lang="en-US" dirty="0"/>
            </a:p>
          </p:txBody>
        </p:sp>
      </p:grpSp>
      <p:grpSp>
        <p:nvGrpSpPr>
          <p:cNvPr id="12" name="Group 11"/>
          <p:cNvGrpSpPr/>
          <p:nvPr/>
        </p:nvGrpSpPr>
        <p:grpSpPr>
          <a:xfrm>
            <a:off x="7315200" y="4843046"/>
            <a:ext cx="1275286" cy="1329154"/>
            <a:chOff x="5906006" y="4419600"/>
            <a:chExt cx="1275286" cy="1329154"/>
          </a:xfrm>
        </p:grpSpPr>
        <p:pic>
          <p:nvPicPr>
            <p:cNvPr id="7170" name="Picture 2" descr="https://encrypted-tbn3.google.com/images?q=tbn:ANd9GcS63QsTwcKL34dNEO3evhwlZtI4M8rnC1yrQbI1RYd4sF2Yk6Adm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5166" y="4419600"/>
              <a:ext cx="1051645" cy="105164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906006" y="5410200"/>
              <a:ext cx="1275286" cy="338554"/>
            </a:xfrm>
            <a:prstGeom prst="rect">
              <a:avLst/>
            </a:prstGeom>
            <a:noFill/>
          </p:spPr>
          <p:txBody>
            <a:bodyPr wrap="none" rtlCol="0">
              <a:spAutoFit/>
            </a:bodyPr>
            <a:lstStyle/>
            <a:p>
              <a:r>
                <a:rPr lang="en-US" sz="1600" dirty="0" smtClean="0"/>
                <a:t>DMX Devices</a:t>
              </a:r>
              <a:endParaRPr lang="en-US" sz="1600" dirty="0"/>
            </a:p>
          </p:txBody>
        </p:sp>
      </p:grpSp>
      <p:pic>
        <p:nvPicPr>
          <p:cNvPr id="15" name="Picture 2" descr="Image:Hub-Finished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2590800"/>
            <a:ext cx="2432172" cy="1503218"/>
          </a:xfrm>
          <a:prstGeom prst="rect">
            <a:avLst/>
          </a:prstGeom>
          <a:noFill/>
          <a:extLst>
            <a:ext uri="{909E8E84-426E-40DD-AFC4-6F175D3DCCD1}">
              <a14:hiddenFill xmlns:a14="http://schemas.microsoft.com/office/drawing/2010/main">
                <a:solidFill>
                  <a:srgbClr val="FFFFFF"/>
                </a:solidFill>
              </a14:hiddenFill>
            </a:ext>
          </a:extLst>
        </p:spPr>
      </p:pic>
      <p:sp>
        <p:nvSpPr>
          <p:cNvPr id="18" name="Right Arrow 17"/>
          <p:cNvSpPr/>
          <p:nvPr/>
        </p:nvSpPr>
        <p:spPr>
          <a:xfrm rot="16200000" flipH="1">
            <a:off x="7573890" y="4144890"/>
            <a:ext cx="782346" cy="529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DMX</a:t>
            </a:r>
            <a:endParaRPr lang="en-US" dirty="0"/>
          </a:p>
        </p:txBody>
      </p:sp>
      <p:pic>
        <p:nvPicPr>
          <p:cNvPr id="12290" name="Picture 2" descr="http://www.diylightanimation.com/wiki/images/6/6b/Sm-nSSC-Finis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331278" y="4246418"/>
            <a:ext cx="1524000" cy="504826"/>
          </a:xfrm>
          <a:prstGeom prst="rect">
            <a:avLst/>
          </a:prstGeom>
          <a:noFill/>
          <a:extLst>
            <a:ext uri="{909E8E84-426E-40DD-AFC4-6F175D3DCCD1}">
              <a14:hiddenFill xmlns:a14="http://schemas.microsoft.com/office/drawing/2010/main">
                <a:solidFill>
                  <a:srgbClr val="FFFFFF"/>
                </a:solidFill>
              </a14:hiddenFill>
            </a:ext>
          </a:extLst>
        </p:spPr>
      </p:pic>
      <p:sp>
        <p:nvSpPr>
          <p:cNvPr id="20" name="Right Arrow 19"/>
          <p:cNvSpPr/>
          <p:nvPr/>
        </p:nvSpPr>
        <p:spPr>
          <a:xfrm flipH="1">
            <a:off x="2620049" y="5275981"/>
            <a:ext cx="2485350" cy="529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DMX</a:t>
            </a:r>
            <a:endParaRPr lang="en-US" dirty="0"/>
          </a:p>
        </p:txBody>
      </p:sp>
      <p:sp>
        <p:nvSpPr>
          <p:cNvPr id="13" name="Rounded Rectangle 12"/>
          <p:cNvSpPr/>
          <p:nvPr/>
        </p:nvSpPr>
        <p:spPr>
          <a:xfrm>
            <a:off x="4972627" y="5105400"/>
            <a:ext cx="1147618" cy="10668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Wiring adapter</a:t>
            </a:r>
          </a:p>
          <a:p>
            <a:pPr algn="ctr"/>
            <a:r>
              <a:rPr lang="en-US" dirty="0" smtClean="0"/>
              <a:t>(12&lt;&gt;45)</a:t>
            </a:r>
            <a:endParaRPr lang="en-US" dirty="0"/>
          </a:p>
        </p:txBody>
      </p:sp>
      <p:sp>
        <p:nvSpPr>
          <p:cNvPr id="7" name="Bent-Up Arrow 6"/>
          <p:cNvSpPr/>
          <p:nvPr/>
        </p:nvSpPr>
        <p:spPr>
          <a:xfrm rot="16200000" flipH="1">
            <a:off x="5979520" y="3774020"/>
            <a:ext cx="835086" cy="102815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038600" y="4675910"/>
            <a:ext cx="2128340" cy="338554"/>
          </a:xfrm>
          <a:prstGeom prst="rect">
            <a:avLst/>
          </a:prstGeom>
          <a:noFill/>
        </p:spPr>
        <p:txBody>
          <a:bodyPr wrap="none" rtlCol="0">
            <a:spAutoFit/>
          </a:bodyPr>
          <a:lstStyle/>
          <a:p>
            <a:r>
              <a:rPr lang="en-US" sz="1600" dirty="0" err="1" smtClean="0"/>
              <a:t>SmartString</a:t>
            </a:r>
            <a:r>
              <a:rPr lang="en-US" sz="1600" dirty="0" smtClean="0"/>
              <a:t> Controllers</a:t>
            </a:r>
            <a:endParaRPr lang="en-US" sz="1600" dirty="0"/>
          </a:p>
        </p:txBody>
      </p:sp>
      <p:pic>
        <p:nvPicPr>
          <p:cNvPr id="22" name="Picture 6" descr="https://encrypted-tbn3.google.com/images?q=tbn:ANd9GcSx_y2kgo4BRCWiCAIQkabDjUMbYZ9WW6S76-YRu0aDBCqVjPV9t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71800" y="4018252"/>
            <a:ext cx="690069" cy="1087147"/>
          </a:xfrm>
          <a:prstGeom prst="rect">
            <a:avLst/>
          </a:prstGeom>
          <a:noFill/>
          <a:extLst>
            <a:ext uri="{909E8E84-426E-40DD-AFC4-6F175D3DCCD1}">
              <a14:hiddenFill xmlns:a14="http://schemas.microsoft.com/office/drawing/2010/main">
                <a:solidFill>
                  <a:srgbClr val="FFFFFF"/>
                </a:solidFill>
              </a14:hiddenFill>
            </a:ext>
          </a:extLst>
        </p:spPr>
      </p:pic>
      <p:sp>
        <p:nvSpPr>
          <p:cNvPr id="23" name="Right Arrow 22"/>
          <p:cNvSpPr/>
          <p:nvPr/>
        </p:nvSpPr>
        <p:spPr>
          <a:xfrm flipH="1">
            <a:off x="3581400" y="4315690"/>
            <a:ext cx="749878" cy="408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2133600" y="2286000"/>
            <a:ext cx="3852062" cy="1066800"/>
            <a:chOff x="2155616" y="2193780"/>
            <a:chExt cx="3852062" cy="1066800"/>
          </a:xfrm>
        </p:grpSpPr>
        <p:sp>
          <p:nvSpPr>
            <p:cNvPr id="24" name="Rounded Rectangle 23"/>
            <p:cNvSpPr/>
            <p:nvPr/>
          </p:nvSpPr>
          <p:spPr>
            <a:xfrm>
              <a:off x="3352800" y="2193780"/>
              <a:ext cx="1493660" cy="106680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Lynx </a:t>
              </a:r>
              <a:r>
                <a:rPr lang="en-US" dirty="0" err="1" smtClean="0"/>
                <a:t>EtherDongle</a:t>
              </a:r>
              <a:r>
                <a:rPr lang="en-US" dirty="0" smtClean="0"/>
                <a:t> (E1.31)</a:t>
              </a:r>
              <a:endParaRPr lang="en-US" dirty="0"/>
            </a:p>
          </p:txBody>
        </p:sp>
        <p:sp>
          <p:nvSpPr>
            <p:cNvPr id="25" name="Right Arrow 24"/>
            <p:cNvSpPr/>
            <p:nvPr/>
          </p:nvSpPr>
          <p:spPr>
            <a:xfrm>
              <a:off x="4846460" y="2462644"/>
              <a:ext cx="1161218" cy="529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PixelNet</a:t>
              </a:r>
              <a:endParaRPr lang="en-US" dirty="0"/>
            </a:p>
          </p:txBody>
        </p:sp>
        <p:sp>
          <p:nvSpPr>
            <p:cNvPr id="26" name="Right Arrow 25"/>
            <p:cNvSpPr/>
            <p:nvPr/>
          </p:nvSpPr>
          <p:spPr>
            <a:xfrm>
              <a:off x="2155616" y="2462644"/>
              <a:ext cx="1161218" cy="529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Ethernet</a:t>
              </a:r>
              <a:endParaRPr lang="en-US" dirty="0"/>
            </a:p>
          </p:txBody>
        </p:sp>
      </p:grpSp>
    </p:spTree>
    <p:extLst>
      <p:ext uri="{BB962C8B-B14F-4D97-AF65-F5344CB8AC3E}">
        <p14:creationId xmlns:p14="http://schemas.microsoft.com/office/powerpoint/2010/main" val="79931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LOR and DIY Playing Together</a:t>
            </a:r>
            <a:endParaRPr lang="en-US" dirty="0"/>
          </a:p>
        </p:txBody>
      </p:sp>
      <p:pic>
        <p:nvPicPr>
          <p:cNvPr id="2051" name="Picture 3" descr="C:\Users\Matt\Pictures\2011\C-Dec 2011\Christmas Lights\P109019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1960418"/>
            <a:ext cx="5105400" cy="30313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9600" y="1524000"/>
            <a:ext cx="2362200" cy="4093428"/>
          </a:xfrm>
          <a:prstGeom prst="rect">
            <a:avLst/>
          </a:prstGeom>
          <a:noFill/>
        </p:spPr>
        <p:txBody>
          <a:bodyPr wrap="square" rtlCol="0">
            <a:spAutoFit/>
          </a:bodyPr>
          <a:lstStyle/>
          <a:p>
            <a:pPr marL="285750" indent="-285750">
              <a:buFont typeface="Arial" pitchFamily="34" charset="0"/>
              <a:buChar char="•"/>
            </a:pPr>
            <a:r>
              <a:rPr lang="en-US" sz="2000" dirty="0" err="1" smtClean="0"/>
              <a:t>Megatree</a:t>
            </a:r>
            <a:r>
              <a:rPr lang="en-US" sz="2000" dirty="0" smtClean="0"/>
              <a:t> on the right uses 1800 channels of </a:t>
            </a:r>
            <a:r>
              <a:rPr lang="en-US" sz="2000" dirty="0" err="1" smtClean="0"/>
              <a:t>PixelNet</a:t>
            </a:r>
            <a:endParaRPr lang="en-US" sz="2000" dirty="0" smtClean="0"/>
          </a:p>
          <a:p>
            <a:pPr marL="285750" indent="-285750">
              <a:buFont typeface="Arial" pitchFamily="34" charset="0"/>
              <a:buChar char="•"/>
            </a:pPr>
            <a:r>
              <a:rPr lang="en-US" sz="2000" dirty="0" smtClean="0"/>
              <a:t>4 LOR controllers</a:t>
            </a:r>
          </a:p>
          <a:p>
            <a:pPr marL="285750" indent="-285750">
              <a:buFont typeface="Arial" pitchFamily="34" charset="0"/>
              <a:buChar char="•"/>
            </a:pPr>
            <a:r>
              <a:rPr lang="en-US" sz="2000" dirty="0" smtClean="0"/>
              <a:t>6 Lynx Express controllers</a:t>
            </a:r>
          </a:p>
          <a:p>
            <a:pPr marL="285750" indent="-285750">
              <a:buFont typeface="Arial" pitchFamily="34" charset="0"/>
              <a:buChar char="•"/>
            </a:pPr>
            <a:r>
              <a:rPr lang="en-US" sz="2000" dirty="0" smtClean="0"/>
              <a:t>8 Lynx DC controllers</a:t>
            </a:r>
          </a:p>
          <a:p>
            <a:pPr marL="285750" indent="-285750">
              <a:buFont typeface="Arial" pitchFamily="34" charset="0"/>
              <a:buChar char="•"/>
            </a:pPr>
            <a:r>
              <a:rPr lang="en-US" sz="2000" dirty="0" smtClean="0"/>
              <a:t>Sequenced with LOR S3</a:t>
            </a:r>
          </a:p>
          <a:p>
            <a:pPr marL="285750" indent="-285750">
              <a:buFont typeface="Arial" pitchFamily="34" charset="0"/>
              <a:buChar char="•"/>
            </a:pPr>
            <a:r>
              <a:rPr lang="en-US" sz="2000" dirty="0" smtClean="0"/>
              <a:t>Scheduled with xLights</a:t>
            </a:r>
            <a:endParaRPr lang="en-US" sz="2000" dirty="0"/>
          </a:p>
        </p:txBody>
      </p:sp>
    </p:spTree>
    <p:extLst>
      <p:ext uri="{BB962C8B-B14F-4D97-AF65-F5344CB8AC3E}">
        <p14:creationId xmlns:p14="http://schemas.microsoft.com/office/powerpoint/2010/main" val="1019600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2011 Controller Connections</a:t>
            </a:r>
            <a:endParaRPr lang="en-US" dirty="0"/>
          </a:p>
        </p:txBody>
      </p:sp>
      <p:sp>
        <p:nvSpPr>
          <p:cNvPr id="4" name="TextBox 1"/>
          <p:cNvSpPr txBox="1"/>
          <p:nvPr/>
        </p:nvSpPr>
        <p:spPr>
          <a:xfrm>
            <a:off x="514349" y="1697421"/>
            <a:ext cx="714375" cy="476250"/>
          </a:xfrm>
          <a:prstGeom prst="rect">
            <a:avLst/>
          </a:prstGeom>
          <a:solidFill>
            <a:srgbClr val="FFC00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100"/>
              <a:t>Pixelnet</a:t>
            </a:r>
          </a:p>
          <a:p>
            <a:pPr algn="ctr"/>
            <a:r>
              <a:rPr lang="en-US" sz="1100"/>
              <a:t>Dongle</a:t>
            </a:r>
          </a:p>
        </p:txBody>
      </p:sp>
      <p:sp>
        <p:nvSpPr>
          <p:cNvPr id="5" name="TextBox 2"/>
          <p:cNvSpPr txBox="1"/>
          <p:nvPr/>
        </p:nvSpPr>
        <p:spPr>
          <a:xfrm>
            <a:off x="1771649" y="1697421"/>
            <a:ext cx="962025" cy="476250"/>
          </a:xfrm>
          <a:prstGeom prst="rect">
            <a:avLst/>
          </a:prstGeom>
          <a:solidFill>
            <a:srgbClr val="FFC00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100"/>
              <a:t>Smartstring</a:t>
            </a:r>
          </a:p>
          <a:p>
            <a:pPr algn="ctr"/>
            <a:r>
              <a:rPr lang="en-US" sz="1100"/>
              <a:t>Hub</a:t>
            </a:r>
          </a:p>
        </p:txBody>
      </p:sp>
      <p:sp>
        <p:nvSpPr>
          <p:cNvPr id="6" name="TextBox 3"/>
          <p:cNvSpPr txBox="1"/>
          <p:nvPr/>
        </p:nvSpPr>
        <p:spPr>
          <a:xfrm>
            <a:off x="6442709" y="3594868"/>
            <a:ext cx="695325" cy="247650"/>
          </a:xfrm>
          <a:prstGeom prst="rect">
            <a:avLst/>
          </a:prstGeom>
          <a:solidFill>
            <a:schemeClr val="tx2">
              <a:lumMod val="20000"/>
              <a:lumOff val="8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100"/>
              <a:t>LE2</a:t>
            </a:r>
          </a:p>
        </p:txBody>
      </p:sp>
      <p:sp>
        <p:nvSpPr>
          <p:cNvPr id="7" name="TextBox 4"/>
          <p:cNvSpPr txBox="1"/>
          <p:nvPr/>
        </p:nvSpPr>
        <p:spPr>
          <a:xfrm>
            <a:off x="3248024" y="1811721"/>
            <a:ext cx="695325" cy="247650"/>
          </a:xfrm>
          <a:prstGeom prst="rect">
            <a:avLst/>
          </a:prstGeom>
          <a:solidFill>
            <a:schemeClr val="tx2">
              <a:lumMod val="20000"/>
              <a:lumOff val="8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100"/>
              <a:t>LE1</a:t>
            </a:r>
          </a:p>
        </p:txBody>
      </p:sp>
      <p:sp>
        <p:nvSpPr>
          <p:cNvPr id="8" name="TextBox 5"/>
          <p:cNvSpPr txBox="1"/>
          <p:nvPr/>
        </p:nvSpPr>
        <p:spPr>
          <a:xfrm>
            <a:off x="3248024" y="3085281"/>
            <a:ext cx="695325" cy="247650"/>
          </a:xfrm>
          <a:prstGeom prst="rect">
            <a:avLst/>
          </a:prstGeom>
          <a:solidFill>
            <a:schemeClr val="tx2">
              <a:lumMod val="20000"/>
              <a:lumOff val="8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100"/>
              <a:t>LE4</a:t>
            </a:r>
            <a:r>
              <a:rPr lang="en-US" sz="1100" baseline="0"/>
              <a:t> SR</a:t>
            </a:r>
            <a:endParaRPr lang="en-US" sz="1100"/>
          </a:p>
        </p:txBody>
      </p:sp>
      <p:sp>
        <p:nvSpPr>
          <p:cNvPr id="9" name="TextBox 6"/>
          <p:cNvSpPr txBox="1"/>
          <p:nvPr/>
        </p:nvSpPr>
        <p:spPr>
          <a:xfrm>
            <a:off x="3248024" y="3594868"/>
            <a:ext cx="695325" cy="247650"/>
          </a:xfrm>
          <a:prstGeom prst="rect">
            <a:avLst/>
          </a:prstGeom>
          <a:solidFill>
            <a:schemeClr val="tx2">
              <a:lumMod val="20000"/>
              <a:lumOff val="8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100"/>
              <a:t>LE3 SL</a:t>
            </a:r>
          </a:p>
        </p:txBody>
      </p:sp>
      <p:sp>
        <p:nvSpPr>
          <p:cNvPr id="10" name="TextBox 7"/>
          <p:cNvSpPr txBox="1"/>
          <p:nvPr/>
        </p:nvSpPr>
        <p:spPr>
          <a:xfrm>
            <a:off x="1904999" y="4294956"/>
            <a:ext cx="695325" cy="247650"/>
          </a:xfrm>
          <a:prstGeom prst="rect">
            <a:avLst/>
          </a:prstGeom>
          <a:solidFill>
            <a:schemeClr val="tx2">
              <a:lumMod val="20000"/>
              <a:lumOff val="8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100"/>
              <a:t>LE5</a:t>
            </a:r>
          </a:p>
        </p:txBody>
      </p:sp>
      <p:sp>
        <p:nvSpPr>
          <p:cNvPr id="11" name="TextBox 8"/>
          <p:cNvSpPr txBox="1"/>
          <p:nvPr/>
        </p:nvSpPr>
        <p:spPr>
          <a:xfrm>
            <a:off x="1943099" y="5067300"/>
            <a:ext cx="695325" cy="247650"/>
          </a:xfrm>
          <a:prstGeom prst="rect">
            <a:avLst/>
          </a:prstGeom>
          <a:solidFill>
            <a:schemeClr val="tx2">
              <a:lumMod val="20000"/>
              <a:lumOff val="8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100"/>
              <a:t>LE6</a:t>
            </a:r>
          </a:p>
        </p:txBody>
      </p:sp>
      <p:sp>
        <p:nvSpPr>
          <p:cNvPr id="12" name="TextBox 9"/>
          <p:cNvSpPr txBox="1"/>
          <p:nvPr/>
        </p:nvSpPr>
        <p:spPr>
          <a:xfrm>
            <a:off x="514349" y="4180656"/>
            <a:ext cx="714375" cy="476250"/>
          </a:xfrm>
          <a:prstGeom prst="rect">
            <a:avLst/>
          </a:prstGeom>
          <a:solidFill>
            <a:srgbClr val="92D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100"/>
              <a:t>DMX</a:t>
            </a:r>
          </a:p>
          <a:p>
            <a:pPr algn="ctr"/>
            <a:r>
              <a:rPr lang="en-US" sz="1100"/>
              <a:t>Dongle</a:t>
            </a:r>
          </a:p>
        </p:txBody>
      </p:sp>
      <p:sp>
        <p:nvSpPr>
          <p:cNvPr id="13" name="TextBox 10"/>
          <p:cNvSpPr txBox="1"/>
          <p:nvPr/>
        </p:nvSpPr>
        <p:spPr>
          <a:xfrm>
            <a:off x="514349" y="4953000"/>
            <a:ext cx="714375" cy="476250"/>
          </a:xfrm>
          <a:prstGeom prst="rect">
            <a:avLst/>
          </a:prstGeom>
          <a:solidFill>
            <a:srgbClr val="92D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100"/>
              <a:t>DMX</a:t>
            </a:r>
          </a:p>
          <a:p>
            <a:pPr algn="ctr"/>
            <a:r>
              <a:rPr lang="en-US" sz="1100"/>
              <a:t>Dongle</a:t>
            </a:r>
          </a:p>
        </p:txBody>
      </p:sp>
      <p:sp>
        <p:nvSpPr>
          <p:cNvPr id="14" name="TextBox 11"/>
          <p:cNvSpPr txBox="1"/>
          <p:nvPr/>
        </p:nvSpPr>
        <p:spPr>
          <a:xfrm>
            <a:off x="4312919" y="1811721"/>
            <a:ext cx="695325" cy="247650"/>
          </a:xfrm>
          <a:prstGeom prst="rect">
            <a:avLst/>
          </a:prstGeom>
          <a:solidFill>
            <a:schemeClr val="accent6">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100"/>
              <a:t>DC6 BRL</a:t>
            </a:r>
          </a:p>
        </p:txBody>
      </p:sp>
      <p:sp>
        <p:nvSpPr>
          <p:cNvPr id="15" name="TextBox 12"/>
          <p:cNvSpPr txBox="1"/>
          <p:nvPr/>
        </p:nvSpPr>
        <p:spPr>
          <a:xfrm>
            <a:off x="6358889" y="1811721"/>
            <a:ext cx="695325" cy="247650"/>
          </a:xfrm>
          <a:prstGeom prst="rect">
            <a:avLst/>
          </a:prstGeom>
          <a:solidFill>
            <a:schemeClr val="accent6">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100"/>
              <a:t>DC5 BLL</a:t>
            </a:r>
          </a:p>
        </p:txBody>
      </p:sp>
      <p:sp>
        <p:nvSpPr>
          <p:cNvPr id="16" name="TextBox 13"/>
          <p:cNvSpPr txBox="1"/>
          <p:nvPr/>
        </p:nvSpPr>
        <p:spPr>
          <a:xfrm>
            <a:off x="5377814" y="3085281"/>
            <a:ext cx="695325" cy="247650"/>
          </a:xfrm>
          <a:prstGeom prst="rect">
            <a:avLst/>
          </a:prstGeom>
          <a:solidFill>
            <a:schemeClr val="accent6">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100"/>
              <a:t>DC8 SRL</a:t>
            </a:r>
          </a:p>
        </p:txBody>
      </p:sp>
      <p:sp>
        <p:nvSpPr>
          <p:cNvPr id="17" name="TextBox 14"/>
          <p:cNvSpPr txBox="1"/>
          <p:nvPr/>
        </p:nvSpPr>
        <p:spPr>
          <a:xfrm>
            <a:off x="5377814" y="3594868"/>
            <a:ext cx="695325" cy="247650"/>
          </a:xfrm>
          <a:prstGeom prst="rect">
            <a:avLst/>
          </a:prstGeom>
          <a:solidFill>
            <a:schemeClr val="accent6">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100"/>
              <a:t>DC7 SLL</a:t>
            </a:r>
          </a:p>
        </p:txBody>
      </p:sp>
      <p:sp>
        <p:nvSpPr>
          <p:cNvPr id="18" name="TextBox 15"/>
          <p:cNvSpPr txBox="1"/>
          <p:nvPr/>
        </p:nvSpPr>
        <p:spPr>
          <a:xfrm>
            <a:off x="3133724" y="4294956"/>
            <a:ext cx="695325" cy="247650"/>
          </a:xfrm>
          <a:prstGeom prst="rect">
            <a:avLst/>
          </a:prstGeom>
          <a:solidFill>
            <a:srgbClr val="92D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100"/>
              <a:t>TP3244</a:t>
            </a:r>
          </a:p>
        </p:txBody>
      </p:sp>
      <p:sp>
        <p:nvSpPr>
          <p:cNvPr id="19" name="TextBox 16"/>
          <p:cNvSpPr txBox="1"/>
          <p:nvPr/>
        </p:nvSpPr>
        <p:spPr>
          <a:xfrm>
            <a:off x="4314824" y="4294956"/>
            <a:ext cx="695325" cy="247650"/>
          </a:xfrm>
          <a:prstGeom prst="rect">
            <a:avLst/>
          </a:prstGeom>
          <a:solidFill>
            <a:srgbClr val="92D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100"/>
              <a:t>TP3244</a:t>
            </a:r>
          </a:p>
        </p:txBody>
      </p:sp>
      <p:sp>
        <p:nvSpPr>
          <p:cNvPr id="20" name="TextBox 17"/>
          <p:cNvSpPr txBox="1"/>
          <p:nvPr/>
        </p:nvSpPr>
        <p:spPr>
          <a:xfrm>
            <a:off x="3133724" y="5067300"/>
            <a:ext cx="695325" cy="247650"/>
          </a:xfrm>
          <a:prstGeom prst="rect">
            <a:avLst/>
          </a:prstGeom>
          <a:solidFill>
            <a:srgbClr val="92D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100"/>
              <a:t>TP3244</a:t>
            </a:r>
          </a:p>
        </p:txBody>
      </p:sp>
      <p:cxnSp>
        <p:nvCxnSpPr>
          <p:cNvPr id="21" name="Straight Arrow Connector 20"/>
          <p:cNvCxnSpPr>
            <a:stCxn id="12" idx="3"/>
            <a:endCxn id="10" idx="1"/>
          </p:cNvCxnSpPr>
          <p:nvPr/>
        </p:nvCxnSpPr>
        <p:spPr>
          <a:xfrm>
            <a:off x="1228724" y="4418781"/>
            <a:ext cx="6762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3"/>
            <a:endCxn id="18" idx="1"/>
          </p:cNvCxnSpPr>
          <p:nvPr/>
        </p:nvCxnSpPr>
        <p:spPr>
          <a:xfrm>
            <a:off x="2600324" y="4418781"/>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3"/>
            <a:endCxn id="11" idx="1"/>
          </p:cNvCxnSpPr>
          <p:nvPr/>
        </p:nvCxnSpPr>
        <p:spPr>
          <a:xfrm>
            <a:off x="1228724" y="5191125"/>
            <a:ext cx="7143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1" idx="3"/>
            <a:endCxn id="20" idx="1"/>
          </p:cNvCxnSpPr>
          <p:nvPr/>
        </p:nvCxnSpPr>
        <p:spPr>
          <a:xfrm>
            <a:off x="2638424" y="5191125"/>
            <a:ext cx="4953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33"/>
          <p:cNvSpPr txBox="1"/>
          <p:nvPr/>
        </p:nvSpPr>
        <p:spPr>
          <a:xfrm>
            <a:off x="5377814" y="1811721"/>
            <a:ext cx="695325" cy="247650"/>
          </a:xfrm>
          <a:prstGeom prst="rect">
            <a:avLst/>
          </a:prstGeom>
          <a:solidFill>
            <a:schemeClr val="accent6">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1100">
                <a:solidFill>
                  <a:schemeClr val="dk1"/>
                </a:solidFill>
                <a:latin typeface="+mn-lt"/>
                <a:ea typeface="+mn-ea"/>
                <a:cs typeface="+mn-cs"/>
              </a:rPr>
              <a:t>DC2 BRU</a:t>
            </a:r>
          </a:p>
        </p:txBody>
      </p:sp>
      <p:sp>
        <p:nvSpPr>
          <p:cNvPr id="26" name="TextBox 34"/>
          <p:cNvSpPr txBox="1"/>
          <p:nvPr/>
        </p:nvSpPr>
        <p:spPr>
          <a:xfrm>
            <a:off x="7423784" y="1811721"/>
            <a:ext cx="828675" cy="247650"/>
          </a:xfrm>
          <a:prstGeom prst="rect">
            <a:avLst/>
          </a:prstGeom>
          <a:solidFill>
            <a:schemeClr val="accent6">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1100">
                <a:solidFill>
                  <a:schemeClr val="dk1"/>
                </a:solidFill>
                <a:latin typeface="+mn-lt"/>
                <a:ea typeface="+mn-ea"/>
                <a:cs typeface="+mn-cs"/>
              </a:rPr>
              <a:t>DC1</a:t>
            </a:r>
            <a:r>
              <a:rPr lang="en-US" sz="1100" baseline="0">
                <a:solidFill>
                  <a:schemeClr val="dk1"/>
                </a:solidFill>
                <a:latin typeface="+mn-lt"/>
                <a:ea typeface="+mn-ea"/>
                <a:cs typeface="+mn-cs"/>
              </a:rPr>
              <a:t> BLU</a:t>
            </a:r>
            <a:endParaRPr lang="en-US" sz="1100">
              <a:solidFill>
                <a:schemeClr val="dk1"/>
              </a:solidFill>
              <a:latin typeface="+mn-lt"/>
              <a:ea typeface="+mn-ea"/>
              <a:cs typeface="+mn-cs"/>
            </a:endParaRPr>
          </a:p>
        </p:txBody>
      </p:sp>
      <p:sp>
        <p:nvSpPr>
          <p:cNvPr id="27" name="TextBox 35"/>
          <p:cNvSpPr txBox="1"/>
          <p:nvPr/>
        </p:nvSpPr>
        <p:spPr>
          <a:xfrm>
            <a:off x="4312919" y="3594868"/>
            <a:ext cx="695325" cy="247650"/>
          </a:xfrm>
          <a:prstGeom prst="rect">
            <a:avLst/>
          </a:prstGeom>
          <a:solidFill>
            <a:schemeClr val="accent6">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1100">
                <a:solidFill>
                  <a:schemeClr val="dk1"/>
                </a:solidFill>
                <a:latin typeface="+mn-lt"/>
                <a:ea typeface="+mn-ea"/>
                <a:cs typeface="+mn-cs"/>
              </a:rPr>
              <a:t>DC3 SLU</a:t>
            </a:r>
          </a:p>
        </p:txBody>
      </p:sp>
      <p:sp>
        <p:nvSpPr>
          <p:cNvPr id="28" name="TextBox 36"/>
          <p:cNvSpPr txBox="1"/>
          <p:nvPr/>
        </p:nvSpPr>
        <p:spPr>
          <a:xfrm>
            <a:off x="4312919" y="3085281"/>
            <a:ext cx="695325" cy="247650"/>
          </a:xfrm>
          <a:prstGeom prst="rect">
            <a:avLst/>
          </a:prstGeom>
          <a:solidFill>
            <a:schemeClr val="accent6">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indent="0" algn="ctr"/>
            <a:r>
              <a:rPr lang="en-US" sz="1100">
                <a:solidFill>
                  <a:schemeClr val="dk1"/>
                </a:solidFill>
                <a:latin typeface="+mn-lt"/>
                <a:ea typeface="+mn-ea"/>
                <a:cs typeface="+mn-cs"/>
              </a:rPr>
              <a:t>DC4 SRU</a:t>
            </a:r>
          </a:p>
        </p:txBody>
      </p:sp>
      <p:sp>
        <p:nvSpPr>
          <p:cNvPr id="29" name="TextBox 37"/>
          <p:cNvSpPr txBox="1"/>
          <p:nvPr/>
        </p:nvSpPr>
        <p:spPr>
          <a:xfrm>
            <a:off x="5322570" y="2480443"/>
            <a:ext cx="695325" cy="247650"/>
          </a:xfrm>
          <a:prstGeom prst="rect">
            <a:avLst/>
          </a:prstGeom>
          <a:solidFill>
            <a:schemeClr val="tx2">
              <a:lumMod val="20000"/>
              <a:lumOff val="8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100"/>
              <a:t>LOR3-4</a:t>
            </a:r>
          </a:p>
        </p:txBody>
      </p:sp>
      <p:sp>
        <p:nvSpPr>
          <p:cNvPr id="30" name="TextBox 38"/>
          <p:cNvSpPr txBox="1"/>
          <p:nvPr/>
        </p:nvSpPr>
        <p:spPr>
          <a:xfrm>
            <a:off x="6387465" y="2480443"/>
            <a:ext cx="695325" cy="247650"/>
          </a:xfrm>
          <a:prstGeom prst="rect">
            <a:avLst/>
          </a:prstGeom>
          <a:solidFill>
            <a:schemeClr val="tx2">
              <a:lumMod val="20000"/>
              <a:lumOff val="8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100"/>
              <a:t>LOR5-6</a:t>
            </a:r>
          </a:p>
        </p:txBody>
      </p:sp>
      <p:sp>
        <p:nvSpPr>
          <p:cNvPr id="31" name="Pentagon 30"/>
          <p:cNvSpPr/>
          <p:nvPr/>
        </p:nvSpPr>
        <p:spPr>
          <a:xfrm>
            <a:off x="1885950" y="3085281"/>
            <a:ext cx="857250" cy="24765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a:t>Wireless</a:t>
            </a:r>
          </a:p>
        </p:txBody>
      </p:sp>
      <p:sp>
        <p:nvSpPr>
          <p:cNvPr id="32" name="Pentagon 31"/>
          <p:cNvSpPr/>
          <p:nvPr/>
        </p:nvSpPr>
        <p:spPr>
          <a:xfrm>
            <a:off x="1885950" y="3594868"/>
            <a:ext cx="857250" cy="24765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a:t>Wireless</a:t>
            </a:r>
          </a:p>
        </p:txBody>
      </p:sp>
      <p:sp>
        <p:nvSpPr>
          <p:cNvPr id="33" name="Pentagon 32"/>
          <p:cNvSpPr/>
          <p:nvPr/>
        </p:nvSpPr>
        <p:spPr>
          <a:xfrm>
            <a:off x="7501891" y="2480443"/>
            <a:ext cx="857250" cy="24765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a:t>Wireless</a:t>
            </a:r>
          </a:p>
        </p:txBody>
      </p:sp>
      <p:cxnSp>
        <p:nvCxnSpPr>
          <p:cNvPr id="34" name="Straight Arrow Connector 33"/>
          <p:cNvCxnSpPr>
            <a:stCxn id="4" idx="3"/>
            <a:endCxn id="5" idx="1"/>
          </p:cNvCxnSpPr>
          <p:nvPr/>
        </p:nvCxnSpPr>
        <p:spPr>
          <a:xfrm>
            <a:off x="1228724" y="1935546"/>
            <a:ext cx="5429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5" idx="3"/>
            <a:endCxn id="7" idx="1"/>
          </p:cNvCxnSpPr>
          <p:nvPr/>
        </p:nvCxnSpPr>
        <p:spPr>
          <a:xfrm>
            <a:off x="2733674" y="1935546"/>
            <a:ext cx="5143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 idx="3"/>
            <a:endCxn id="14" idx="1"/>
          </p:cNvCxnSpPr>
          <p:nvPr/>
        </p:nvCxnSpPr>
        <p:spPr>
          <a:xfrm>
            <a:off x="3943349" y="1935546"/>
            <a:ext cx="36957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4" idx="3"/>
            <a:endCxn id="25" idx="1"/>
          </p:cNvCxnSpPr>
          <p:nvPr/>
        </p:nvCxnSpPr>
        <p:spPr>
          <a:xfrm>
            <a:off x="5008244" y="1935546"/>
            <a:ext cx="36957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5" idx="3"/>
            <a:endCxn id="26" idx="1"/>
          </p:cNvCxnSpPr>
          <p:nvPr/>
        </p:nvCxnSpPr>
        <p:spPr>
          <a:xfrm>
            <a:off x="7054214" y="1935546"/>
            <a:ext cx="36957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9" idx="1"/>
          </p:cNvCxnSpPr>
          <p:nvPr/>
        </p:nvCxnSpPr>
        <p:spPr>
          <a:xfrm>
            <a:off x="4953000" y="2604268"/>
            <a:ext cx="36957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9" idx="3"/>
            <a:endCxn id="30" idx="1"/>
          </p:cNvCxnSpPr>
          <p:nvPr/>
        </p:nvCxnSpPr>
        <p:spPr>
          <a:xfrm>
            <a:off x="6017895" y="2604268"/>
            <a:ext cx="36957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0" idx="3"/>
            <a:endCxn id="33" idx="1"/>
          </p:cNvCxnSpPr>
          <p:nvPr/>
        </p:nvCxnSpPr>
        <p:spPr>
          <a:xfrm>
            <a:off x="7082790" y="2604268"/>
            <a:ext cx="41910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1" idx="3"/>
            <a:endCxn id="8" idx="1"/>
          </p:cNvCxnSpPr>
          <p:nvPr/>
        </p:nvCxnSpPr>
        <p:spPr>
          <a:xfrm>
            <a:off x="2743200" y="3209106"/>
            <a:ext cx="5048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2" idx="3"/>
            <a:endCxn id="9" idx="1"/>
          </p:cNvCxnSpPr>
          <p:nvPr/>
        </p:nvCxnSpPr>
        <p:spPr>
          <a:xfrm>
            <a:off x="2743200" y="3718693"/>
            <a:ext cx="5048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8" idx="3"/>
            <a:endCxn id="28" idx="1"/>
          </p:cNvCxnSpPr>
          <p:nvPr/>
        </p:nvCxnSpPr>
        <p:spPr>
          <a:xfrm>
            <a:off x="3943349" y="3209106"/>
            <a:ext cx="36957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8" idx="3"/>
            <a:endCxn id="16" idx="1"/>
          </p:cNvCxnSpPr>
          <p:nvPr/>
        </p:nvCxnSpPr>
        <p:spPr>
          <a:xfrm>
            <a:off x="5008244" y="3209106"/>
            <a:ext cx="36957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9" idx="3"/>
            <a:endCxn id="27" idx="1"/>
          </p:cNvCxnSpPr>
          <p:nvPr/>
        </p:nvCxnSpPr>
        <p:spPr>
          <a:xfrm>
            <a:off x="3943349" y="3718693"/>
            <a:ext cx="36957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27" idx="3"/>
            <a:endCxn id="17" idx="1"/>
          </p:cNvCxnSpPr>
          <p:nvPr/>
        </p:nvCxnSpPr>
        <p:spPr>
          <a:xfrm>
            <a:off x="5008244" y="3718693"/>
            <a:ext cx="36957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7" idx="3"/>
            <a:endCxn id="6" idx="1"/>
          </p:cNvCxnSpPr>
          <p:nvPr/>
        </p:nvCxnSpPr>
        <p:spPr>
          <a:xfrm>
            <a:off x="6073139" y="3718693"/>
            <a:ext cx="36957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TextBox 91"/>
          <p:cNvSpPr txBox="1"/>
          <p:nvPr/>
        </p:nvSpPr>
        <p:spPr>
          <a:xfrm>
            <a:off x="7301865" y="2732856"/>
            <a:ext cx="274178" cy="143694"/>
          </a:xfrm>
          <a:prstGeom prst="rect">
            <a:avLst/>
          </a:prstGeom>
          <a:ln/>
        </p:spPr>
        <p:style>
          <a:lnRef idx="2">
            <a:schemeClr val="accent3"/>
          </a:lnRef>
          <a:fillRef idx="1">
            <a:schemeClr val="lt1"/>
          </a:fillRef>
          <a:effectRef idx="0">
            <a:schemeClr val="accent3"/>
          </a:effectRef>
          <a:fontRef idx="minor">
            <a:schemeClr val="dk1"/>
          </a:fontRef>
        </p:style>
        <p:txBody>
          <a:bodyPr wrap="none" lIns="27432" tIns="9144" rIns="27432" bIns="9144"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Term</a:t>
            </a:r>
          </a:p>
        </p:txBody>
      </p:sp>
      <p:sp>
        <p:nvSpPr>
          <p:cNvPr id="50" name="TextBox 92"/>
          <p:cNvSpPr txBox="1"/>
          <p:nvPr/>
        </p:nvSpPr>
        <p:spPr>
          <a:xfrm>
            <a:off x="5162549" y="3351981"/>
            <a:ext cx="274178" cy="143694"/>
          </a:xfrm>
          <a:prstGeom prst="rect">
            <a:avLst/>
          </a:prstGeom>
          <a:ln/>
        </p:spPr>
        <p:style>
          <a:lnRef idx="2">
            <a:schemeClr val="accent3"/>
          </a:lnRef>
          <a:fillRef idx="1">
            <a:schemeClr val="lt1"/>
          </a:fillRef>
          <a:effectRef idx="0">
            <a:schemeClr val="accent3"/>
          </a:effectRef>
          <a:fontRef idx="minor">
            <a:schemeClr val="dk1"/>
          </a:fontRef>
        </p:style>
        <p:txBody>
          <a:bodyPr wrap="none" lIns="27432" tIns="9144" rIns="27432" bIns="9144"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Term</a:t>
            </a:r>
          </a:p>
        </p:txBody>
      </p:sp>
      <p:sp>
        <p:nvSpPr>
          <p:cNvPr id="51" name="TextBox 93"/>
          <p:cNvSpPr txBox="1"/>
          <p:nvPr/>
        </p:nvSpPr>
        <p:spPr>
          <a:xfrm>
            <a:off x="6238874" y="3837756"/>
            <a:ext cx="274178" cy="143694"/>
          </a:xfrm>
          <a:prstGeom prst="rect">
            <a:avLst/>
          </a:prstGeom>
          <a:ln/>
        </p:spPr>
        <p:style>
          <a:lnRef idx="2">
            <a:schemeClr val="accent3"/>
          </a:lnRef>
          <a:fillRef idx="1">
            <a:schemeClr val="lt1"/>
          </a:fillRef>
          <a:effectRef idx="0">
            <a:schemeClr val="accent3"/>
          </a:effectRef>
          <a:fontRef idx="minor">
            <a:schemeClr val="dk1"/>
          </a:fontRef>
        </p:style>
        <p:txBody>
          <a:bodyPr wrap="none" lIns="27432" tIns="9144" rIns="27432" bIns="9144"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Term</a:t>
            </a:r>
          </a:p>
        </p:txBody>
      </p:sp>
      <p:sp>
        <p:nvSpPr>
          <p:cNvPr id="52" name="TextBox 94"/>
          <p:cNvSpPr txBox="1"/>
          <p:nvPr/>
        </p:nvSpPr>
        <p:spPr>
          <a:xfrm>
            <a:off x="4076699" y="4561656"/>
            <a:ext cx="274178" cy="143694"/>
          </a:xfrm>
          <a:prstGeom prst="rect">
            <a:avLst/>
          </a:prstGeom>
          <a:ln/>
        </p:spPr>
        <p:style>
          <a:lnRef idx="2">
            <a:schemeClr val="accent3"/>
          </a:lnRef>
          <a:fillRef idx="1">
            <a:schemeClr val="lt1"/>
          </a:fillRef>
          <a:effectRef idx="0">
            <a:schemeClr val="accent3"/>
          </a:effectRef>
          <a:fontRef idx="minor">
            <a:schemeClr val="dk1"/>
          </a:fontRef>
        </p:style>
        <p:txBody>
          <a:bodyPr wrap="none" lIns="27432" tIns="9144" rIns="27432" bIns="9144"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Term</a:t>
            </a:r>
          </a:p>
        </p:txBody>
      </p:sp>
      <p:sp>
        <p:nvSpPr>
          <p:cNvPr id="53" name="TextBox 95"/>
          <p:cNvSpPr txBox="1"/>
          <p:nvPr/>
        </p:nvSpPr>
        <p:spPr>
          <a:xfrm>
            <a:off x="2952749" y="5324475"/>
            <a:ext cx="274178" cy="143694"/>
          </a:xfrm>
          <a:prstGeom prst="rect">
            <a:avLst/>
          </a:prstGeom>
          <a:ln/>
        </p:spPr>
        <p:style>
          <a:lnRef idx="2">
            <a:schemeClr val="accent3"/>
          </a:lnRef>
          <a:fillRef idx="1">
            <a:schemeClr val="lt1"/>
          </a:fillRef>
          <a:effectRef idx="0">
            <a:schemeClr val="accent3"/>
          </a:effectRef>
          <a:fontRef idx="minor">
            <a:schemeClr val="dk1"/>
          </a:fontRef>
        </p:style>
        <p:txBody>
          <a:bodyPr wrap="none" lIns="27432" tIns="9144" rIns="27432" bIns="9144"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Term</a:t>
            </a:r>
          </a:p>
        </p:txBody>
      </p:sp>
      <p:sp>
        <p:nvSpPr>
          <p:cNvPr id="54" name="TextBox 115"/>
          <p:cNvSpPr txBox="1"/>
          <p:nvPr/>
        </p:nvSpPr>
        <p:spPr>
          <a:xfrm>
            <a:off x="2000249" y="4580706"/>
            <a:ext cx="470065" cy="143694"/>
          </a:xfrm>
          <a:prstGeom prst="rect">
            <a:avLst/>
          </a:prstGeom>
          <a:ln/>
        </p:spPr>
        <p:style>
          <a:lnRef idx="2">
            <a:schemeClr val="accent1"/>
          </a:lnRef>
          <a:fillRef idx="1">
            <a:schemeClr val="lt1"/>
          </a:fillRef>
          <a:effectRef idx="0">
            <a:schemeClr val="accent1"/>
          </a:effectRef>
          <a:fontRef idx="minor">
            <a:schemeClr val="dk1"/>
          </a:fontRef>
        </p:style>
        <p:txBody>
          <a:bodyPr wrap="none" lIns="27432" tIns="9144" rIns="27432" bIns="9144"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DMX 1-16</a:t>
            </a:r>
          </a:p>
        </p:txBody>
      </p:sp>
      <p:sp>
        <p:nvSpPr>
          <p:cNvPr id="55" name="TextBox 116"/>
          <p:cNvSpPr txBox="1"/>
          <p:nvPr/>
        </p:nvSpPr>
        <p:spPr>
          <a:xfrm>
            <a:off x="2047874" y="5353050"/>
            <a:ext cx="470065" cy="143694"/>
          </a:xfrm>
          <a:prstGeom prst="rect">
            <a:avLst/>
          </a:prstGeom>
          <a:ln/>
        </p:spPr>
        <p:style>
          <a:lnRef idx="2">
            <a:schemeClr val="accent1"/>
          </a:lnRef>
          <a:fillRef idx="1">
            <a:schemeClr val="lt1"/>
          </a:fillRef>
          <a:effectRef idx="0">
            <a:schemeClr val="accent1"/>
          </a:effectRef>
          <a:fontRef idx="minor">
            <a:schemeClr val="dk1"/>
          </a:fontRef>
        </p:style>
        <p:txBody>
          <a:bodyPr wrap="none" lIns="27432" tIns="9144" rIns="27432" bIns="9144"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DMX 1-16</a:t>
            </a:r>
          </a:p>
        </p:txBody>
      </p:sp>
      <p:sp>
        <p:nvSpPr>
          <p:cNvPr id="56" name="TextBox 117"/>
          <p:cNvSpPr txBox="1"/>
          <p:nvPr/>
        </p:nvSpPr>
        <p:spPr>
          <a:xfrm>
            <a:off x="3276599" y="5343525"/>
            <a:ext cx="574068" cy="143694"/>
          </a:xfrm>
          <a:prstGeom prst="rect">
            <a:avLst/>
          </a:prstGeom>
          <a:ln/>
        </p:spPr>
        <p:style>
          <a:lnRef idx="2">
            <a:schemeClr val="accent1"/>
          </a:lnRef>
          <a:fillRef idx="1">
            <a:schemeClr val="lt1"/>
          </a:fillRef>
          <a:effectRef idx="0">
            <a:schemeClr val="accent1"/>
          </a:effectRef>
          <a:fontRef idx="minor">
            <a:schemeClr val="dk1"/>
          </a:fontRef>
        </p:style>
        <p:txBody>
          <a:bodyPr wrap="none" lIns="27432" tIns="9144" rIns="27432" bIns="9144"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DMX 17-340</a:t>
            </a:r>
          </a:p>
        </p:txBody>
      </p:sp>
      <p:sp>
        <p:nvSpPr>
          <p:cNvPr id="57" name="TextBox 118"/>
          <p:cNvSpPr txBox="1"/>
          <p:nvPr/>
        </p:nvSpPr>
        <p:spPr>
          <a:xfrm>
            <a:off x="4391024" y="4580706"/>
            <a:ext cx="574068" cy="143694"/>
          </a:xfrm>
          <a:prstGeom prst="rect">
            <a:avLst/>
          </a:prstGeom>
          <a:ln/>
        </p:spPr>
        <p:style>
          <a:lnRef idx="2">
            <a:schemeClr val="accent1"/>
          </a:lnRef>
          <a:fillRef idx="1">
            <a:schemeClr val="lt1"/>
          </a:fillRef>
          <a:effectRef idx="0">
            <a:schemeClr val="accent1"/>
          </a:effectRef>
          <a:fontRef idx="minor">
            <a:schemeClr val="dk1"/>
          </a:fontRef>
        </p:style>
        <p:txBody>
          <a:bodyPr wrap="none" lIns="27432" tIns="9144" rIns="27432" bIns="9144"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DMX 17-400</a:t>
            </a:r>
          </a:p>
        </p:txBody>
      </p:sp>
      <p:sp>
        <p:nvSpPr>
          <p:cNvPr id="58" name="TextBox 119"/>
          <p:cNvSpPr txBox="1"/>
          <p:nvPr/>
        </p:nvSpPr>
        <p:spPr>
          <a:xfrm>
            <a:off x="3171824" y="4571181"/>
            <a:ext cx="626069" cy="143694"/>
          </a:xfrm>
          <a:prstGeom prst="rect">
            <a:avLst/>
          </a:prstGeom>
          <a:ln/>
        </p:spPr>
        <p:style>
          <a:lnRef idx="2">
            <a:schemeClr val="accent1"/>
          </a:lnRef>
          <a:fillRef idx="1">
            <a:schemeClr val="lt1"/>
          </a:fillRef>
          <a:effectRef idx="0">
            <a:schemeClr val="accent1"/>
          </a:effectRef>
          <a:fontRef idx="minor">
            <a:schemeClr val="dk1"/>
          </a:fontRef>
        </p:style>
        <p:txBody>
          <a:bodyPr wrap="none" lIns="27432" tIns="9144" rIns="27432" bIns="9144"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DMX 401-502</a:t>
            </a:r>
          </a:p>
        </p:txBody>
      </p:sp>
      <p:sp>
        <p:nvSpPr>
          <p:cNvPr id="59" name="TextBox 120"/>
          <p:cNvSpPr txBox="1"/>
          <p:nvPr/>
        </p:nvSpPr>
        <p:spPr>
          <a:xfrm>
            <a:off x="6572249" y="3866331"/>
            <a:ext cx="522066" cy="143694"/>
          </a:xfrm>
          <a:prstGeom prst="rect">
            <a:avLst/>
          </a:prstGeom>
          <a:ln/>
        </p:spPr>
        <p:style>
          <a:lnRef idx="2">
            <a:schemeClr val="accent1"/>
          </a:lnRef>
          <a:fillRef idx="1">
            <a:schemeClr val="lt1"/>
          </a:fillRef>
          <a:effectRef idx="0">
            <a:schemeClr val="accent1"/>
          </a:effectRef>
          <a:fontRef idx="minor">
            <a:schemeClr val="dk1"/>
          </a:fontRef>
        </p:style>
        <p:txBody>
          <a:bodyPr wrap="none" lIns="27432" tIns="9144" rIns="27432" bIns="9144"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DMX 17-32</a:t>
            </a:r>
          </a:p>
        </p:txBody>
      </p:sp>
      <p:sp>
        <p:nvSpPr>
          <p:cNvPr id="60" name="TextBox 121"/>
          <p:cNvSpPr txBox="1"/>
          <p:nvPr/>
        </p:nvSpPr>
        <p:spPr>
          <a:xfrm>
            <a:off x="3352799" y="2083184"/>
            <a:ext cx="470065" cy="143694"/>
          </a:xfrm>
          <a:prstGeom prst="rect">
            <a:avLst/>
          </a:prstGeom>
          <a:ln/>
        </p:spPr>
        <p:style>
          <a:lnRef idx="2">
            <a:schemeClr val="accent1"/>
          </a:lnRef>
          <a:fillRef idx="1">
            <a:schemeClr val="lt1"/>
          </a:fillRef>
          <a:effectRef idx="0">
            <a:schemeClr val="accent1"/>
          </a:effectRef>
          <a:fontRef idx="minor">
            <a:schemeClr val="dk1"/>
          </a:fontRef>
        </p:style>
        <p:txBody>
          <a:bodyPr wrap="none" lIns="27432" tIns="9144" rIns="27432" bIns="9144"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DMX 1-16</a:t>
            </a:r>
          </a:p>
        </p:txBody>
      </p:sp>
      <p:sp>
        <p:nvSpPr>
          <p:cNvPr id="61" name="TextBox 122"/>
          <p:cNvSpPr txBox="1"/>
          <p:nvPr/>
        </p:nvSpPr>
        <p:spPr>
          <a:xfrm>
            <a:off x="5425440" y="2751906"/>
            <a:ext cx="522066" cy="143694"/>
          </a:xfrm>
          <a:prstGeom prst="rect">
            <a:avLst/>
          </a:prstGeom>
          <a:ln/>
        </p:spPr>
        <p:style>
          <a:lnRef idx="2">
            <a:schemeClr val="accent1"/>
          </a:lnRef>
          <a:fillRef idx="1">
            <a:schemeClr val="lt1"/>
          </a:fillRef>
          <a:effectRef idx="0">
            <a:schemeClr val="accent1"/>
          </a:effectRef>
          <a:fontRef idx="minor">
            <a:schemeClr val="dk1"/>
          </a:fontRef>
        </p:style>
        <p:txBody>
          <a:bodyPr wrap="none" lIns="27432" tIns="9144" rIns="27432" bIns="9144"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DMX 33-64</a:t>
            </a:r>
          </a:p>
        </p:txBody>
      </p:sp>
      <p:sp>
        <p:nvSpPr>
          <p:cNvPr id="62" name="TextBox 123"/>
          <p:cNvSpPr txBox="1"/>
          <p:nvPr/>
        </p:nvSpPr>
        <p:spPr>
          <a:xfrm>
            <a:off x="6473190" y="2751906"/>
            <a:ext cx="522066" cy="143694"/>
          </a:xfrm>
          <a:prstGeom prst="rect">
            <a:avLst/>
          </a:prstGeom>
          <a:ln/>
        </p:spPr>
        <p:style>
          <a:lnRef idx="2">
            <a:schemeClr val="accent1"/>
          </a:lnRef>
          <a:fillRef idx="1">
            <a:schemeClr val="lt1"/>
          </a:fillRef>
          <a:effectRef idx="0">
            <a:schemeClr val="accent1"/>
          </a:effectRef>
          <a:fontRef idx="minor">
            <a:schemeClr val="dk1"/>
          </a:fontRef>
        </p:style>
        <p:txBody>
          <a:bodyPr wrap="none" lIns="27432" tIns="9144" rIns="27432" bIns="9144"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DMX 65-96</a:t>
            </a:r>
          </a:p>
        </p:txBody>
      </p:sp>
      <p:sp>
        <p:nvSpPr>
          <p:cNvPr id="63" name="TextBox 124"/>
          <p:cNvSpPr txBox="1"/>
          <p:nvPr/>
        </p:nvSpPr>
        <p:spPr>
          <a:xfrm>
            <a:off x="3305174" y="3866331"/>
            <a:ext cx="574068" cy="143694"/>
          </a:xfrm>
          <a:prstGeom prst="rect">
            <a:avLst/>
          </a:prstGeom>
          <a:ln/>
        </p:spPr>
        <p:style>
          <a:lnRef idx="2">
            <a:schemeClr val="accent1"/>
          </a:lnRef>
          <a:fillRef idx="1">
            <a:schemeClr val="lt1"/>
          </a:fillRef>
          <a:effectRef idx="0">
            <a:schemeClr val="accent1"/>
          </a:effectRef>
          <a:fontRef idx="minor">
            <a:schemeClr val="dk1"/>
          </a:fontRef>
        </p:style>
        <p:txBody>
          <a:bodyPr wrap="none" lIns="27432" tIns="9144" rIns="27432" bIns="9144"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DMX 97-112</a:t>
            </a:r>
          </a:p>
        </p:txBody>
      </p:sp>
      <p:sp>
        <p:nvSpPr>
          <p:cNvPr id="64" name="TextBox 125"/>
          <p:cNvSpPr txBox="1"/>
          <p:nvPr/>
        </p:nvSpPr>
        <p:spPr>
          <a:xfrm>
            <a:off x="3276599" y="3361506"/>
            <a:ext cx="626069" cy="143694"/>
          </a:xfrm>
          <a:prstGeom prst="rect">
            <a:avLst/>
          </a:prstGeom>
          <a:ln/>
        </p:spPr>
        <p:style>
          <a:lnRef idx="2">
            <a:schemeClr val="accent1"/>
          </a:lnRef>
          <a:fillRef idx="1">
            <a:schemeClr val="lt1"/>
          </a:fillRef>
          <a:effectRef idx="0">
            <a:schemeClr val="accent1"/>
          </a:effectRef>
          <a:fontRef idx="minor">
            <a:schemeClr val="dk1"/>
          </a:fontRef>
        </p:style>
        <p:txBody>
          <a:bodyPr wrap="none" lIns="27432" tIns="9144" rIns="27432" bIns="9144"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DMX 113-128</a:t>
            </a:r>
          </a:p>
        </p:txBody>
      </p:sp>
      <p:sp>
        <p:nvSpPr>
          <p:cNvPr id="65" name="TextBox 126"/>
          <p:cNvSpPr txBox="1"/>
          <p:nvPr/>
        </p:nvSpPr>
        <p:spPr>
          <a:xfrm>
            <a:off x="6400799" y="2083184"/>
            <a:ext cx="626069" cy="143694"/>
          </a:xfrm>
          <a:prstGeom prst="rect">
            <a:avLst/>
          </a:prstGeom>
          <a:ln/>
        </p:spPr>
        <p:style>
          <a:lnRef idx="2">
            <a:schemeClr val="accent1"/>
          </a:lnRef>
          <a:fillRef idx="1">
            <a:schemeClr val="lt1"/>
          </a:fillRef>
          <a:effectRef idx="0">
            <a:schemeClr val="accent1"/>
          </a:effectRef>
          <a:fontRef idx="minor">
            <a:schemeClr val="dk1"/>
          </a:fontRef>
        </p:style>
        <p:txBody>
          <a:bodyPr wrap="none" lIns="27432" tIns="9144" rIns="27432" bIns="9144"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DMX 241-256</a:t>
            </a:r>
          </a:p>
        </p:txBody>
      </p:sp>
      <p:sp>
        <p:nvSpPr>
          <p:cNvPr id="66" name="TextBox 127"/>
          <p:cNvSpPr txBox="1"/>
          <p:nvPr/>
        </p:nvSpPr>
        <p:spPr>
          <a:xfrm>
            <a:off x="4352924" y="2083184"/>
            <a:ext cx="626069" cy="143694"/>
          </a:xfrm>
          <a:prstGeom prst="rect">
            <a:avLst/>
          </a:prstGeom>
          <a:ln/>
        </p:spPr>
        <p:style>
          <a:lnRef idx="2">
            <a:schemeClr val="accent1"/>
          </a:lnRef>
          <a:fillRef idx="1">
            <a:schemeClr val="lt1"/>
          </a:fillRef>
          <a:effectRef idx="0">
            <a:schemeClr val="accent1"/>
          </a:effectRef>
          <a:fontRef idx="minor">
            <a:schemeClr val="dk1"/>
          </a:fontRef>
        </p:style>
        <p:txBody>
          <a:bodyPr wrap="none" lIns="27432" tIns="9144" rIns="27432" bIns="9144"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DMX 257-272</a:t>
            </a:r>
          </a:p>
        </p:txBody>
      </p:sp>
      <p:sp>
        <p:nvSpPr>
          <p:cNvPr id="67" name="TextBox 128"/>
          <p:cNvSpPr txBox="1"/>
          <p:nvPr/>
        </p:nvSpPr>
        <p:spPr>
          <a:xfrm>
            <a:off x="7458074" y="2083184"/>
            <a:ext cx="626069" cy="143694"/>
          </a:xfrm>
          <a:prstGeom prst="rect">
            <a:avLst/>
          </a:prstGeom>
          <a:ln/>
        </p:spPr>
        <p:style>
          <a:lnRef idx="2">
            <a:schemeClr val="accent1"/>
          </a:lnRef>
          <a:fillRef idx="1">
            <a:schemeClr val="lt1"/>
          </a:fillRef>
          <a:effectRef idx="0">
            <a:schemeClr val="accent1"/>
          </a:effectRef>
          <a:fontRef idx="minor">
            <a:schemeClr val="dk1"/>
          </a:fontRef>
        </p:style>
        <p:txBody>
          <a:bodyPr wrap="none" lIns="27432" tIns="9144" rIns="27432" bIns="9144"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DMX 177-192</a:t>
            </a:r>
          </a:p>
        </p:txBody>
      </p:sp>
      <p:sp>
        <p:nvSpPr>
          <p:cNvPr id="68" name="TextBox 129"/>
          <p:cNvSpPr txBox="1"/>
          <p:nvPr/>
        </p:nvSpPr>
        <p:spPr>
          <a:xfrm>
            <a:off x="5419724" y="3866331"/>
            <a:ext cx="626069" cy="143694"/>
          </a:xfrm>
          <a:prstGeom prst="rect">
            <a:avLst/>
          </a:prstGeom>
          <a:ln/>
        </p:spPr>
        <p:style>
          <a:lnRef idx="2">
            <a:schemeClr val="accent1"/>
          </a:lnRef>
          <a:fillRef idx="1">
            <a:schemeClr val="lt1"/>
          </a:fillRef>
          <a:effectRef idx="0">
            <a:schemeClr val="accent1"/>
          </a:effectRef>
          <a:fontRef idx="minor">
            <a:schemeClr val="dk1"/>
          </a:fontRef>
        </p:style>
        <p:txBody>
          <a:bodyPr wrap="none" lIns="27432" tIns="9144" rIns="27432" bIns="9144"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DMX 273-288</a:t>
            </a:r>
          </a:p>
        </p:txBody>
      </p:sp>
      <p:sp>
        <p:nvSpPr>
          <p:cNvPr id="69" name="TextBox 130"/>
          <p:cNvSpPr txBox="1"/>
          <p:nvPr/>
        </p:nvSpPr>
        <p:spPr>
          <a:xfrm>
            <a:off x="5476874" y="3361506"/>
            <a:ext cx="626069" cy="143694"/>
          </a:xfrm>
          <a:prstGeom prst="rect">
            <a:avLst/>
          </a:prstGeom>
          <a:ln/>
        </p:spPr>
        <p:style>
          <a:lnRef idx="2">
            <a:schemeClr val="accent1"/>
          </a:lnRef>
          <a:fillRef idx="1">
            <a:schemeClr val="lt1"/>
          </a:fillRef>
          <a:effectRef idx="0">
            <a:schemeClr val="accent1"/>
          </a:effectRef>
          <a:fontRef idx="minor">
            <a:schemeClr val="dk1"/>
          </a:fontRef>
        </p:style>
        <p:txBody>
          <a:bodyPr wrap="none" lIns="27432" tIns="9144" rIns="27432" bIns="9144"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DMX 289-304</a:t>
            </a:r>
          </a:p>
        </p:txBody>
      </p:sp>
      <p:sp>
        <p:nvSpPr>
          <p:cNvPr id="70" name="TextBox 131"/>
          <p:cNvSpPr txBox="1"/>
          <p:nvPr/>
        </p:nvSpPr>
        <p:spPr>
          <a:xfrm>
            <a:off x="5419724" y="2083184"/>
            <a:ext cx="626069" cy="143694"/>
          </a:xfrm>
          <a:prstGeom prst="rect">
            <a:avLst/>
          </a:prstGeom>
          <a:ln/>
        </p:spPr>
        <p:style>
          <a:lnRef idx="2">
            <a:schemeClr val="accent1"/>
          </a:lnRef>
          <a:fillRef idx="1">
            <a:schemeClr val="lt1"/>
          </a:fillRef>
          <a:effectRef idx="0">
            <a:schemeClr val="accent1"/>
          </a:effectRef>
          <a:fontRef idx="minor">
            <a:schemeClr val="dk1"/>
          </a:fontRef>
        </p:style>
        <p:txBody>
          <a:bodyPr wrap="none" lIns="27432" tIns="9144" rIns="27432" bIns="9144"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DMX 193-208</a:t>
            </a:r>
          </a:p>
        </p:txBody>
      </p:sp>
      <p:sp>
        <p:nvSpPr>
          <p:cNvPr id="71" name="TextBox 133"/>
          <p:cNvSpPr txBox="1"/>
          <p:nvPr/>
        </p:nvSpPr>
        <p:spPr>
          <a:xfrm>
            <a:off x="4352924" y="3866331"/>
            <a:ext cx="626069" cy="143694"/>
          </a:xfrm>
          <a:prstGeom prst="rect">
            <a:avLst/>
          </a:prstGeom>
          <a:ln/>
        </p:spPr>
        <p:style>
          <a:lnRef idx="2">
            <a:schemeClr val="accent1"/>
          </a:lnRef>
          <a:fillRef idx="1">
            <a:schemeClr val="lt1"/>
          </a:fillRef>
          <a:effectRef idx="0">
            <a:schemeClr val="accent1"/>
          </a:effectRef>
          <a:fontRef idx="minor">
            <a:schemeClr val="dk1"/>
          </a:fontRef>
        </p:style>
        <p:txBody>
          <a:bodyPr wrap="none" lIns="27432" tIns="9144" rIns="27432" bIns="9144"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DMX 209-224</a:t>
            </a:r>
          </a:p>
        </p:txBody>
      </p:sp>
      <p:sp>
        <p:nvSpPr>
          <p:cNvPr id="72" name="TextBox 134"/>
          <p:cNvSpPr txBox="1"/>
          <p:nvPr/>
        </p:nvSpPr>
        <p:spPr>
          <a:xfrm>
            <a:off x="4343399" y="3361506"/>
            <a:ext cx="626069" cy="143694"/>
          </a:xfrm>
          <a:prstGeom prst="rect">
            <a:avLst/>
          </a:prstGeom>
          <a:ln/>
        </p:spPr>
        <p:style>
          <a:lnRef idx="2">
            <a:schemeClr val="accent1"/>
          </a:lnRef>
          <a:fillRef idx="1">
            <a:schemeClr val="lt1"/>
          </a:fillRef>
          <a:effectRef idx="0">
            <a:schemeClr val="accent1"/>
          </a:effectRef>
          <a:fontRef idx="minor">
            <a:schemeClr val="dk1"/>
          </a:fontRef>
        </p:style>
        <p:txBody>
          <a:bodyPr wrap="none" lIns="27432" tIns="9144" rIns="27432" bIns="9144"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DMX 225-240</a:t>
            </a:r>
          </a:p>
        </p:txBody>
      </p:sp>
      <p:sp>
        <p:nvSpPr>
          <p:cNvPr id="73" name="TextBox 135"/>
          <p:cNvSpPr txBox="1"/>
          <p:nvPr/>
        </p:nvSpPr>
        <p:spPr>
          <a:xfrm>
            <a:off x="1990724" y="2121284"/>
            <a:ext cx="489301" cy="143694"/>
          </a:xfrm>
          <a:prstGeom prst="rect">
            <a:avLst/>
          </a:prstGeom>
          <a:ln/>
        </p:spPr>
        <p:style>
          <a:lnRef idx="2">
            <a:schemeClr val="accent1"/>
          </a:lnRef>
          <a:fillRef idx="1">
            <a:schemeClr val="lt1"/>
          </a:fillRef>
          <a:effectRef idx="0">
            <a:schemeClr val="accent1"/>
          </a:effectRef>
          <a:fontRef idx="minor">
            <a:schemeClr val="dk1"/>
          </a:fontRef>
        </p:style>
        <p:txBody>
          <a:bodyPr wrap="none" lIns="27432" tIns="9144" rIns="27432" bIns="9144"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PN 1-1800</a:t>
            </a:r>
          </a:p>
        </p:txBody>
      </p:sp>
      <p:sp>
        <p:nvSpPr>
          <p:cNvPr id="74" name="TextBox 136"/>
          <p:cNvSpPr txBox="1"/>
          <p:nvPr/>
        </p:nvSpPr>
        <p:spPr>
          <a:xfrm>
            <a:off x="2781299" y="1978409"/>
            <a:ext cx="405880" cy="268920"/>
          </a:xfrm>
          <a:prstGeom prst="rect">
            <a:avLst/>
          </a:prstGeom>
          <a:ln/>
        </p:spPr>
        <p:style>
          <a:lnRef idx="2">
            <a:schemeClr val="accent1"/>
          </a:lnRef>
          <a:fillRef idx="1">
            <a:schemeClr val="lt1"/>
          </a:fillRef>
          <a:effectRef idx="0">
            <a:schemeClr val="accent1"/>
          </a:effectRef>
          <a:fontRef idx="minor">
            <a:schemeClr val="dk1"/>
          </a:fontRef>
        </p:style>
        <p:txBody>
          <a:bodyPr wrap="none" lIns="27432" tIns="9144" rIns="27432" bIns="9144"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PN 2049</a:t>
            </a:r>
          </a:p>
          <a:p>
            <a:pPr algn="ctr"/>
            <a:r>
              <a:rPr lang="en-US" sz="800"/>
              <a:t>-2560</a:t>
            </a:r>
          </a:p>
        </p:txBody>
      </p:sp>
      <p:cxnSp>
        <p:nvCxnSpPr>
          <p:cNvPr id="75" name="Straight Arrow Connector 74"/>
          <p:cNvCxnSpPr>
            <a:stCxn id="25" idx="3"/>
            <a:endCxn id="15" idx="1"/>
          </p:cNvCxnSpPr>
          <p:nvPr/>
        </p:nvCxnSpPr>
        <p:spPr>
          <a:xfrm>
            <a:off x="6073139" y="1935546"/>
            <a:ext cx="2857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18" idx="3"/>
            <a:endCxn id="19" idx="1"/>
          </p:cNvCxnSpPr>
          <p:nvPr/>
        </p:nvCxnSpPr>
        <p:spPr>
          <a:xfrm>
            <a:off x="3829049" y="4418781"/>
            <a:ext cx="48577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8241030" y="1935996"/>
            <a:ext cx="369570" cy="0"/>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4965092" y="2362200"/>
            <a:ext cx="3634078" cy="0"/>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8599170" y="1935996"/>
            <a:ext cx="0" cy="426204"/>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4958166" y="2362200"/>
            <a:ext cx="0" cy="238932"/>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252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Description</a:t>
            </a:r>
            <a:endParaRPr lang="en-US" dirty="0"/>
          </a:p>
        </p:txBody>
      </p:sp>
      <p:sp>
        <p:nvSpPr>
          <p:cNvPr id="3" name="Content Placeholder 2"/>
          <p:cNvSpPr>
            <a:spLocks noGrp="1"/>
          </p:cNvSpPr>
          <p:nvPr>
            <p:ph idx="1"/>
          </p:nvPr>
        </p:nvSpPr>
        <p:spPr>
          <a:xfrm>
            <a:off x="457200" y="1524000"/>
            <a:ext cx="8229600" cy="4724400"/>
          </a:xfrm>
        </p:spPr>
        <p:txBody>
          <a:bodyPr/>
          <a:lstStyle/>
          <a:p>
            <a:pPr marL="0" indent="0">
              <a:buNone/>
            </a:pPr>
            <a:r>
              <a:rPr lang="en-US" sz="2000" dirty="0"/>
              <a:t>You’ve been working on your animated display for years and you have </a:t>
            </a:r>
            <a:r>
              <a:rPr lang="en-US" sz="2000" dirty="0" smtClean="0"/>
              <a:t>always used </a:t>
            </a:r>
            <a:r>
              <a:rPr lang="en-US" sz="2000" dirty="0"/>
              <a:t>Light-O-Rama equipment.  You love the items you have and don’t want </a:t>
            </a:r>
            <a:r>
              <a:rPr lang="en-US" sz="2000" dirty="0" smtClean="0"/>
              <a:t>to start </a:t>
            </a:r>
            <a:r>
              <a:rPr lang="en-US" sz="2000" dirty="0"/>
              <a:t>over but you’re interested in getting into the DIY  side of things.  How can you make these two platforms work together?   How can you integrate new DIY ideas and applications into your already-existing Light-O-Rama environment?  If those are your thoughts you are not alone.  Matt Brown, a long-time LOR user who experienced the same thing, will be showing you how to make these two platforms work together, opening up new possibilities for your display without sacrificing everything you are already using.</a:t>
            </a:r>
          </a:p>
        </p:txBody>
      </p:sp>
    </p:spTree>
    <p:extLst>
      <p:ext uri="{BB962C8B-B14F-4D97-AF65-F5344CB8AC3E}">
        <p14:creationId xmlns:p14="http://schemas.microsoft.com/office/powerpoint/2010/main" val="22401456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a:t>
            </a:r>
            <a:r>
              <a:rPr lang="en-US" dirty="0" smtClean="0">
                <a:solidFill>
                  <a:schemeClr val="tx2">
                    <a:lumMod val="60000"/>
                    <a:lumOff val="40000"/>
                  </a:schemeClr>
                </a:solidFill>
              </a:rPr>
              <a:t>CAN</a:t>
            </a:r>
            <a:r>
              <a:rPr lang="en-US" dirty="0" smtClean="0"/>
              <a:t> Do This!</a:t>
            </a:r>
            <a:br>
              <a:rPr lang="en-US" dirty="0" smtClean="0"/>
            </a:br>
            <a:r>
              <a:rPr lang="en-US" dirty="0" smtClean="0"/>
              <a:t>My Display History</a:t>
            </a:r>
            <a:endParaRPr lang="en-US" dirty="0"/>
          </a:p>
        </p:txBody>
      </p:sp>
      <p:sp>
        <p:nvSpPr>
          <p:cNvPr id="3" name="Content Placeholder 2"/>
          <p:cNvSpPr>
            <a:spLocks noGrp="1"/>
          </p:cNvSpPr>
          <p:nvPr>
            <p:ph idx="1"/>
          </p:nvPr>
        </p:nvSpPr>
        <p:spPr>
          <a:xfrm>
            <a:off x="457200" y="1600200"/>
            <a:ext cx="8229600" cy="4724400"/>
          </a:xfrm>
        </p:spPr>
        <p:txBody>
          <a:bodyPr/>
          <a:lstStyle/>
          <a:p>
            <a:pPr lvl="1"/>
            <a:r>
              <a:rPr lang="en-US" sz="2000" dirty="0" smtClean="0"/>
              <a:t>2007: 16 channels (1 LOR Controller)</a:t>
            </a:r>
          </a:p>
          <a:p>
            <a:pPr lvl="1"/>
            <a:r>
              <a:rPr lang="en-US" sz="2000" dirty="0" smtClean="0"/>
              <a:t>2008: 64 channels (4 LOR Controllers)</a:t>
            </a:r>
          </a:p>
          <a:p>
            <a:pPr lvl="2"/>
            <a:r>
              <a:rPr lang="en-US" sz="1800" dirty="0" smtClean="0"/>
              <a:t>Train</a:t>
            </a:r>
          </a:p>
          <a:p>
            <a:pPr lvl="2"/>
            <a:r>
              <a:rPr lang="en-US" sz="1800" dirty="0" smtClean="0"/>
              <a:t>10 </a:t>
            </a:r>
            <a:r>
              <a:rPr lang="en-US" sz="1800" dirty="0" err="1" smtClean="0"/>
              <a:t>ft</a:t>
            </a:r>
            <a:r>
              <a:rPr lang="en-US" sz="1800" dirty="0" smtClean="0"/>
              <a:t> </a:t>
            </a:r>
            <a:r>
              <a:rPr lang="en-US" sz="1800" dirty="0" err="1" smtClean="0"/>
              <a:t>megatree</a:t>
            </a:r>
            <a:endParaRPr lang="en-US" sz="1800" dirty="0" smtClean="0"/>
          </a:p>
          <a:p>
            <a:pPr lvl="1"/>
            <a:r>
              <a:rPr lang="en-US" sz="2000" dirty="0" smtClean="0"/>
              <a:t>2009: 96 channels (6 LOR Controllers)</a:t>
            </a:r>
          </a:p>
          <a:p>
            <a:pPr lvl="2"/>
            <a:r>
              <a:rPr lang="en-US" sz="1800" dirty="0" smtClean="0"/>
              <a:t>Video Wreath</a:t>
            </a:r>
          </a:p>
          <a:p>
            <a:pPr lvl="2"/>
            <a:r>
              <a:rPr lang="en-US" sz="1800" dirty="0" err="1" smtClean="0"/>
              <a:t>Megatree</a:t>
            </a:r>
            <a:r>
              <a:rPr lang="en-US" sz="1800" dirty="0"/>
              <a:t> </a:t>
            </a:r>
            <a:r>
              <a:rPr lang="en-US" sz="1800" dirty="0" smtClean="0"/>
              <a:t>grew to 20 </a:t>
            </a:r>
            <a:r>
              <a:rPr lang="en-US" sz="1800" dirty="0" err="1" smtClean="0"/>
              <a:t>ft</a:t>
            </a:r>
            <a:endParaRPr lang="en-US" sz="1800" dirty="0" smtClean="0"/>
          </a:p>
          <a:p>
            <a:pPr lvl="1"/>
            <a:r>
              <a:rPr lang="en-US" sz="2000" dirty="0" smtClean="0"/>
              <a:t>2010: 1034 channels</a:t>
            </a:r>
          </a:p>
          <a:p>
            <a:pPr lvl="2"/>
            <a:r>
              <a:rPr lang="en-US" sz="1800" dirty="0" smtClean="0"/>
              <a:t>First RGB</a:t>
            </a:r>
          </a:p>
          <a:p>
            <a:pPr lvl="2"/>
            <a:r>
              <a:rPr lang="en-US" sz="1800" dirty="0" smtClean="0"/>
              <a:t>First DIY Controllers</a:t>
            </a:r>
          </a:p>
          <a:p>
            <a:pPr lvl="1"/>
            <a:r>
              <a:rPr lang="en-US" sz="2000" dirty="0" smtClean="0"/>
              <a:t>2011: 2800+ channels</a:t>
            </a:r>
          </a:p>
          <a:p>
            <a:pPr lvl="2"/>
            <a:r>
              <a:rPr lang="en-US" sz="1800" dirty="0" smtClean="0"/>
              <a:t>First </a:t>
            </a:r>
            <a:r>
              <a:rPr lang="en-US" sz="1800" dirty="0" err="1" smtClean="0"/>
              <a:t>SmartStrings</a:t>
            </a:r>
            <a:endParaRPr lang="en-US" sz="1800" dirty="0"/>
          </a:p>
          <a:p>
            <a:pPr lvl="2"/>
            <a:r>
              <a:rPr lang="en-US" sz="1800" dirty="0" smtClean="0"/>
              <a:t>First RGB </a:t>
            </a:r>
            <a:r>
              <a:rPr lang="en-US" sz="1800" dirty="0" err="1" smtClean="0"/>
              <a:t>Megatree</a:t>
            </a:r>
            <a:endParaRPr lang="en-US" sz="18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581400"/>
            <a:ext cx="3552825"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37745" y="5867400"/>
            <a:ext cx="1887055" cy="369332"/>
          </a:xfrm>
          <a:prstGeom prst="rect">
            <a:avLst/>
          </a:prstGeom>
          <a:noFill/>
        </p:spPr>
        <p:txBody>
          <a:bodyPr wrap="none" rtlCol="0">
            <a:spAutoFit/>
          </a:bodyPr>
          <a:lstStyle/>
          <a:p>
            <a:r>
              <a:rPr lang="en-US" dirty="0" smtClean="0"/>
              <a:t>2007: 16 channels</a:t>
            </a:r>
            <a:endParaRPr lang="en-US" dirty="0"/>
          </a:p>
        </p:txBody>
      </p:sp>
    </p:spTree>
    <p:extLst>
      <p:ext uri="{BB962C8B-B14F-4D97-AF65-F5344CB8AC3E}">
        <p14:creationId xmlns:p14="http://schemas.microsoft.com/office/powerpoint/2010/main" val="39187520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br>
              <a:rPr lang="en-US" dirty="0" smtClean="0"/>
            </a:br>
            <a:r>
              <a:rPr lang="en-US" dirty="0" smtClean="0"/>
              <a:t>Sources </a:t>
            </a:r>
            <a:r>
              <a:rPr lang="en-US" dirty="0" smtClean="0"/>
              <a:t>For DMX Dongles</a:t>
            </a:r>
            <a:endParaRPr lang="en-US" dirty="0"/>
          </a:p>
        </p:txBody>
      </p:sp>
      <p:sp>
        <p:nvSpPr>
          <p:cNvPr id="3" name="Content Placeholder 2"/>
          <p:cNvSpPr>
            <a:spLocks noGrp="1"/>
          </p:cNvSpPr>
          <p:nvPr>
            <p:ph idx="1"/>
          </p:nvPr>
        </p:nvSpPr>
        <p:spPr/>
        <p:txBody>
          <a:bodyPr/>
          <a:lstStyle/>
          <a:p>
            <a:r>
              <a:rPr lang="en-US" dirty="0" err="1" smtClean="0"/>
              <a:t>Entec</a:t>
            </a:r>
            <a:r>
              <a:rPr lang="en-US" dirty="0" smtClean="0"/>
              <a:t> USB Pro (the original) – 5 pin</a:t>
            </a:r>
          </a:p>
          <a:p>
            <a:r>
              <a:rPr lang="en-US" dirty="0" smtClean="0"/>
              <a:t>Lynx Dongle (DIYLA) – RJ45</a:t>
            </a:r>
          </a:p>
          <a:p>
            <a:r>
              <a:rPr lang="en-US" dirty="0" smtClean="0"/>
              <a:t>RPM Dongle (DIYC) – RJ45</a:t>
            </a:r>
          </a:p>
          <a:p>
            <a:r>
              <a:rPr lang="en-US" dirty="0" smtClean="0"/>
              <a:t>DMXKing.COM – 3 &amp; 5 pin</a:t>
            </a:r>
            <a:endParaRPr lang="en-US" dirty="0"/>
          </a:p>
        </p:txBody>
      </p:sp>
      <p:pic>
        <p:nvPicPr>
          <p:cNvPr id="14338" name="Picture 2" descr="https://encrypted-tbn0.google.com/images?q=tbn:ANd9GcT14iC7RWhT4F2RjgoPTPqlFHzXfZDao9KMhqTGhdkxvzQ0EHC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886199"/>
            <a:ext cx="2228850" cy="205740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encrypted-tbn0.google.com/images?q=tbn:ANd9GcSc1cZUuxsWfQEVm2DyJ1td1pyLtTcS5NHADReujkBP65XIcg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387667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enttec.com/img/dmxusbpro/flip.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743325"/>
            <a:ext cx="2381250"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750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br>
              <a:rPr lang="en-US" dirty="0" smtClean="0"/>
            </a:br>
            <a:r>
              <a:rPr lang="en-US" dirty="0" smtClean="0"/>
              <a:t>Equipment &amp; Information</a:t>
            </a:r>
            <a:endParaRPr lang="en-US" dirty="0"/>
          </a:p>
        </p:txBody>
      </p:sp>
      <p:sp>
        <p:nvSpPr>
          <p:cNvPr id="3" name="Content Placeholder 2"/>
          <p:cNvSpPr>
            <a:spLocks noGrp="1"/>
          </p:cNvSpPr>
          <p:nvPr>
            <p:ph idx="1"/>
          </p:nvPr>
        </p:nvSpPr>
        <p:spPr/>
        <p:txBody>
          <a:bodyPr/>
          <a:lstStyle/>
          <a:p>
            <a:r>
              <a:rPr lang="en-US" dirty="0">
                <a:hlinkClick r:id="rId2"/>
              </a:rPr>
              <a:t>http://diylightanimation.com</a:t>
            </a:r>
            <a:r>
              <a:rPr lang="en-US" dirty="0" smtClean="0">
                <a:hlinkClick r:id="rId2"/>
              </a:rPr>
              <a:t>/</a:t>
            </a:r>
            <a:endParaRPr lang="en-US" dirty="0" smtClean="0"/>
          </a:p>
          <a:p>
            <a:pPr lvl="1"/>
            <a:r>
              <a:rPr lang="en-US" dirty="0" smtClean="0"/>
              <a:t>Forums</a:t>
            </a:r>
          </a:p>
          <a:p>
            <a:pPr lvl="1"/>
            <a:r>
              <a:rPr lang="en-US" dirty="0" smtClean="0"/>
              <a:t>Wiki</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206307"/>
            <a:ext cx="6781800" cy="207023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4597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LOR?</a:t>
            </a:r>
            <a:endParaRPr lang="en-US" dirty="0"/>
          </a:p>
        </p:txBody>
      </p:sp>
      <p:sp>
        <p:nvSpPr>
          <p:cNvPr id="3" name="Content Placeholder 2"/>
          <p:cNvSpPr>
            <a:spLocks noGrp="1"/>
          </p:cNvSpPr>
          <p:nvPr>
            <p:ph idx="1"/>
          </p:nvPr>
        </p:nvSpPr>
        <p:spPr/>
        <p:txBody>
          <a:bodyPr/>
          <a:lstStyle/>
          <a:p>
            <a:r>
              <a:rPr lang="en-US" dirty="0" smtClean="0"/>
              <a:t>LOR is light controllers</a:t>
            </a:r>
          </a:p>
          <a:p>
            <a:r>
              <a:rPr lang="en-US" dirty="0" smtClean="0"/>
              <a:t>LOR is sequencing software</a:t>
            </a:r>
          </a:p>
          <a:p>
            <a:r>
              <a:rPr lang="en-US" dirty="0" smtClean="0"/>
              <a:t>LOR is a protocol that the software uses to speak to the hardware</a:t>
            </a:r>
            <a:endParaRPr lang="en-US" dirty="0"/>
          </a:p>
        </p:txBody>
      </p:sp>
    </p:spTree>
    <p:extLst>
      <p:ext uri="{BB962C8B-B14F-4D97-AF65-F5344CB8AC3E}">
        <p14:creationId xmlns:p14="http://schemas.microsoft.com/office/powerpoint/2010/main" val="1460127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How Do You Want To </a:t>
            </a:r>
            <a:br>
              <a:rPr lang="en-US" dirty="0" smtClean="0"/>
            </a:br>
            <a:r>
              <a:rPr lang="en-US" dirty="0" smtClean="0"/>
              <a:t>Branch Out?</a:t>
            </a:r>
            <a:endParaRPr lang="en-US" dirty="0"/>
          </a:p>
        </p:txBody>
      </p:sp>
      <p:sp>
        <p:nvSpPr>
          <p:cNvPr id="3" name="Content Placeholder 2"/>
          <p:cNvSpPr>
            <a:spLocks noGrp="1"/>
          </p:cNvSpPr>
          <p:nvPr>
            <p:ph idx="1"/>
          </p:nvPr>
        </p:nvSpPr>
        <p:spPr/>
        <p:txBody>
          <a:bodyPr/>
          <a:lstStyle/>
          <a:p>
            <a:r>
              <a:rPr lang="en-US" dirty="0" smtClean="0"/>
              <a:t>Do you want to integrate different controllers with new capabilities?</a:t>
            </a:r>
          </a:p>
          <a:p>
            <a:pPr lvl="1"/>
            <a:r>
              <a:rPr lang="en-US" dirty="0" smtClean="0"/>
              <a:t>New controllers will mean supporting a protocol other than LOR</a:t>
            </a:r>
          </a:p>
          <a:p>
            <a:r>
              <a:rPr lang="en-US" dirty="0" smtClean="0"/>
              <a:t>Do you want to use capabilities of other software in your sequences?</a:t>
            </a:r>
          </a:p>
          <a:p>
            <a:r>
              <a:rPr lang="en-US" dirty="0" smtClean="0"/>
              <a:t>Do you want to switch from the LOR protocol to DMX (or E1.31) so that you are ready to make additional changes next year?</a:t>
            </a:r>
          </a:p>
          <a:p>
            <a:pPr marL="0" indent="0">
              <a:buNone/>
            </a:pPr>
            <a:endParaRPr lang="en-US" dirty="0"/>
          </a:p>
        </p:txBody>
      </p:sp>
    </p:spTree>
    <p:extLst>
      <p:ext uri="{BB962C8B-B14F-4D97-AF65-F5344CB8AC3E}">
        <p14:creationId xmlns:p14="http://schemas.microsoft.com/office/powerpoint/2010/main" val="3432413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0000"/>
                </a:solidFill>
              </a:rPr>
              <a:t>Warning!</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Do NOT change too many things at once</a:t>
            </a:r>
          </a:p>
          <a:p>
            <a:r>
              <a:rPr lang="en-US" dirty="0" smtClean="0"/>
              <a:t>If things go wrong, it becomes very difficult to isolate the source of the problem</a:t>
            </a:r>
          </a:p>
          <a:p>
            <a:r>
              <a:rPr lang="en-US" dirty="0" smtClean="0"/>
              <a:t>Change </a:t>
            </a:r>
            <a:r>
              <a:rPr lang="en-US" u="sng" dirty="0" smtClean="0"/>
              <a:t>one</a:t>
            </a:r>
            <a:r>
              <a:rPr lang="en-US" dirty="0" smtClean="0"/>
              <a:t> thing, then </a:t>
            </a:r>
            <a:r>
              <a:rPr lang="en-US" u="sng" dirty="0" smtClean="0"/>
              <a:t>test it</a:t>
            </a:r>
            <a:r>
              <a:rPr lang="en-US" dirty="0" smtClean="0"/>
              <a:t> to make sure it is working the way you want. Then you can make another change.</a:t>
            </a:r>
            <a:endParaRPr lang="en-US" dirty="0"/>
          </a:p>
        </p:txBody>
      </p:sp>
      <p:grpSp>
        <p:nvGrpSpPr>
          <p:cNvPr id="8" name="Group 7"/>
          <p:cNvGrpSpPr/>
          <p:nvPr/>
        </p:nvGrpSpPr>
        <p:grpSpPr>
          <a:xfrm>
            <a:off x="3907333" y="152400"/>
            <a:ext cx="3941267" cy="1524000"/>
            <a:chOff x="3352800" y="4876800"/>
            <a:chExt cx="4495800" cy="1828800"/>
          </a:xfrm>
        </p:grpSpPr>
        <p:sp>
          <p:nvSpPr>
            <p:cNvPr id="4" name="Rounded Rectangle 3"/>
            <p:cNvSpPr/>
            <p:nvPr/>
          </p:nvSpPr>
          <p:spPr>
            <a:xfrm>
              <a:off x="3657600" y="5486400"/>
              <a:ext cx="1371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16</a:t>
              </a:r>
            </a:p>
            <a:p>
              <a:pPr algn="ctr"/>
              <a:r>
                <a:rPr lang="en-US" dirty="0" smtClean="0"/>
                <a:t>Channels</a:t>
              </a:r>
              <a:endParaRPr lang="en-US" dirty="0"/>
            </a:p>
          </p:txBody>
        </p:sp>
        <p:sp>
          <p:nvSpPr>
            <p:cNvPr id="5" name="Rounded Rectangle 4"/>
            <p:cNvSpPr/>
            <p:nvPr/>
          </p:nvSpPr>
          <p:spPr>
            <a:xfrm>
              <a:off x="6096000" y="5472545"/>
              <a:ext cx="1371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10,000</a:t>
              </a:r>
            </a:p>
            <a:p>
              <a:pPr algn="ctr"/>
              <a:r>
                <a:rPr lang="en-US" dirty="0" smtClean="0"/>
                <a:t>Channels</a:t>
              </a:r>
              <a:endParaRPr lang="en-US" dirty="0"/>
            </a:p>
          </p:txBody>
        </p:sp>
        <p:sp>
          <p:nvSpPr>
            <p:cNvPr id="6" name="Right Arrow 5"/>
            <p:cNvSpPr/>
            <p:nvPr/>
          </p:nvSpPr>
          <p:spPr>
            <a:xfrm>
              <a:off x="5257800" y="5624945"/>
              <a:ext cx="609600" cy="4572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quot;No&quot; Symbol 6"/>
            <p:cNvSpPr/>
            <p:nvPr/>
          </p:nvSpPr>
          <p:spPr>
            <a:xfrm>
              <a:off x="3352800" y="4876800"/>
              <a:ext cx="4495800" cy="1828800"/>
            </a:xfrm>
            <a:prstGeom prst="noSmoking">
              <a:avLst>
                <a:gd name="adj" fmla="val 87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5510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Soldering</a:t>
            </a:r>
          </a:p>
        </p:txBody>
      </p:sp>
      <p:sp>
        <p:nvSpPr>
          <p:cNvPr id="3" name="Content Placeholder 2"/>
          <p:cNvSpPr>
            <a:spLocks noGrp="1"/>
          </p:cNvSpPr>
          <p:nvPr>
            <p:ph idx="1"/>
          </p:nvPr>
        </p:nvSpPr>
        <p:spPr>
          <a:xfrm>
            <a:off x="457200" y="1295400"/>
            <a:ext cx="8229600" cy="5029200"/>
          </a:xfrm>
        </p:spPr>
        <p:txBody>
          <a:bodyPr/>
          <a:lstStyle/>
          <a:p>
            <a:r>
              <a:rPr lang="en-US" dirty="0" smtClean="0"/>
              <a:t>Whether it is soldering together a kit or just building a custom cable, soldering is an essential skill for any </a:t>
            </a:r>
            <a:r>
              <a:rPr lang="en-US" dirty="0" err="1" smtClean="0"/>
              <a:t>DIY’er</a:t>
            </a:r>
            <a:endParaRPr lang="en-US" dirty="0" smtClean="0"/>
          </a:p>
          <a:p>
            <a:r>
              <a:rPr lang="en-US" dirty="0" smtClean="0"/>
              <a:t>Take advantage of the soldering classes and soldering lab here at the academy. Take home a new skill!</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495800"/>
            <a:ext cx="28194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420133"/>
            <a:ext cx="2819400" cy="1857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4183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Light-O-Rama 16 Channel Pro Light Control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810000"/>
            <a:ext cx="2209800" cy="2209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Communication Protocols</a:t>
            </a:r>
            <a:endParaRPr lang="en-US" dirty="0"/>
          </a:p>
        </p:txBody>
      </p:sp>
      <p:sp>
        <p:nvSpPr>
          <p:cNvPr id="3" name="Content Placeholder 2"/>
          <p:cNvSpPr>
            <a:spLocks noGrp="1"/>
          </p:cNvSpPr>
          <p:nvPr>
            <p:ph idx="1"/>
          </p:nvPr>
        </p:nvSpPr>
        <p:spPr/>
        <p:txBody>
          <a:bodyPr/>
          <a:lstStyle/>
          <a:p>
            <a:r>
              <a:rPr lang="en-US" dirty="0" smtClean="0"/>
              <a:t>A protocol is the language the software uses to talk to the controllers</a:t>
            </a:r>
            <a:endParaRPr lang="en-US" dirty="0"/>
          </a:p>
        </p:txBody>
      </p:sp>
      <p:sp>
        <p:nvSpPr>
          <p:cNvPr id="4" name="laptop"/>
          <p:cNvSpPr>
            <a:spLocks noEditPoints="1" noChangeArrowheads="1"/>
          </p:cNvSpPr>
          <p:nvPr/>
        </p:nvSpPr>
        <p:spPr bwMode="auto">
          <a:xfrm>
            <a:off x="609600" y="41148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Oval Callout 4"/>
          <p:cNvSpPr/>
          <p:nvPr/>
        </p:nvSpPr>
        <p:spPr>
          <a:xfrm>
            <a:off x="932368" y="3048000"/>
            <a:ext cx="3411032" cy="10668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Hey, unit 6, circuit 3, ramp from 0% to 100%</a:t>
            </a:r>
            <a:endParaRPr lang="en-US" dirty="0"/>
          </a:p>
        </p:txBody>
      </p:sp>
      <p:sp>
        <p:nvSpPr>
          <p:cNvPr id="6" name="Right Arrow 5"/>
          <p:cNvSpPr/>
          <p:nvPr/>
        </p:nvSpPr>
        <p:spPr>
          <a:xfrm>
            <a:off x="3124200" y="4531300"/>
            <a:ext cx="2743200" cy="529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Lighting Network</a:t>
            </a:r>
            <a:endParaRPr lang="en-US" dirty="0"/>
          </a:p>
        </p:txBody>
      </p:sp>
      <p:sp>
        <p:nvSpPr>
          <p:cNvPr id="7" name="Pentagon 6"/>
          <p:cNvSpPr/>
          <p:nvPr/>
        </p:nvSpPr>
        <p:spPr>
          <a:xfrm>
            <a:off x="2249632" y="4540610"/>
            <a:ext cx="1181100" cy="528637"/>
          </a:xfrm>
          <a:prstGeom prst="homePlat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Dongle</a:t>
            </a:r>
            <a:endParaRPr lang="en-US" dirty="0"/>
          </a:p>
        </p:txBody>
      </p:sp>
      <p:sp>
        <p:nvSpPr>
          <p:cNvPr id="16" name="Freeform 15"/>
          <p:cNvSpPr/>
          <p:nvPr/>
        </p:nvSpPr>
        <p:spPr>
          <a:xfrm>
            <a:off x="6871855" y="5568176"/>
            <a:ext cx="900545" cy="375424"/>
          </a:xfrm>
          <a:custGeom>
            <a:avLst/>
            <a:gdLst>
              <a:gd name="connsiteX0" fmla="*/ 0 w 1052945"/>
              <a:gd name="connsiteY0" fmla="*/ 83127 h 485565"/>
              <a:gd name="connsiteX1" fmla="*/ 651163 w 1052945"/>
              <a:gd name="connsiteY1" fmla="*/ 484909 h 485565"/>
              <a:gd name="connsiteX2" fmla="*/ 1052945 w 1052945"/>
              <a:gd name="connsiteY2" fmla="*/ 0 h 485565"/>
            </a:gdLst>
            <a:ahLst/>
            <a:cxnLst>
              <a:cxn ang="0">
                <a:pos x="connsiteX0" y="connsiteY0"/>
              </a:cxn>
              <a:cxn ang="0">
                <a:pos x="connsiteX1" y="connsiteY1"/>
              </a:cxn>
              <a:cxn ang="0">
                <a:pos x="connsiteX2" y="connsiteY2"/>
              </a:cxn>
            </a:cxnLst>
            <a:rect l="l" t="t" r="r" b="b"/>
            <a:pathLst>
              <a:path w="1052945" h="485565">
                <a:moveTo>
                  <a:pt x="0" y="83127"/>
                </a:moveTo>
                <a:cubicBezTo>
                  <a:pt x="237836" y="290945"/>
                  <a:pt x="475672" y="498763"/>
                  <a:pt x="651163" y="484909"/>
                </a:cubicBezTo>
                <a:cubicBezTo>
                  <a:pt x="826654" y="471055"/>
                  <a:pt x="939799" y="235527"/>
                  <a:pt x="1052945" y="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5126" name="Picture 6" descr="C:\Users\Matt\AppData\Local\Microsoft\Windows\Temporary Internet Files\Content.IE5\PZ4YLXR4\MC90033162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775781" y="3670858"/>
            <a:ext cx="2929248" cy="1240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42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fade">
                                      <p:cBhvr>
                                        <p:cTn id="7" dur="5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990600"/>
          </a:xfrm>
        </p:spPr>
        <p:txBody>
          <a:bodyPr/>
          <a:lstStyle/>
          <a:p>
            <a:r>
              <a:rPr lang="en-US" sz="2800" dirty="0" smtClean="0"/>
              <a:t>Common Christmas Lighting Protocols</a:t>
            </a:r>
            <a:endParaRPr lang="en-US" sz="2800" dirty="0"/>
          </a:p>
        </p:txBody>
      </p:sp>
      <p:sp>
        <p:nvSpPr>
          <p:cNvPr id="3" name="Content Placeholder 2"/>
          <p:cNvSpPr>
            <a:spLocks noGrp="1"/>
          </p:cNvSpPr>
          <p:nvPr>
            <p:ph idx="1"/>
          </p:nvPr>
        </p:nvSpPr>
        <p:spPr>
          <a:xfrm>
            <a:off x="457200" y="1371600"/>
            <a:ext cx="8229600" cy="4953000"/>
          </a:xfrm>
        </p:spPr>
        <p:txBody>
          <a:bodyPr/>
          <a:lstStyle/>
          <a:p>
            <a:r>
              <a:rPr lang="en-US" b="1" dirty="0" smtClean="0">
                <a:solidFill>
                  <a:schemeClr val="tx2">
                    <a:lumMod val="60000"/>
                    <a:lumOff val="40000"/>
                  </a:schemeClr>
                </a:solidFill>
              </a:rPr>
              <a:t>LOR</a:t>
            </a:r>
          </a:p>
          <a:p>
            <a:r>
              <a:rPr lang="en-US" b="1" dirty="0" smtClean="0">
                <a:solidFill>
                  <a:schemeClr val="tx2">
                    <a:lumMod val="60000"/>
                    <a:lumOff val="40000"/>
                  </a:schemeClr>
                </a:solidFill>
              </a:rPr>
              <a:t>DMX</a:t>
            </a:r>
          </a:p>
          <a:p>
            <a:r>
              <a:rPr lang="en-US" b="1" dirty="0" err="1" smtClean="0">
                <a:solidFill>
                  <a:schemeClr val="tx2">
                    <a:lumMod val="60000"/>
                    <a:lumOff val="40000"/>
                  </a:schemeClr>
                </a:solidFill>
              </a:rPr>
              <a:t>Renard</a:t>
            </a:r>
            <a:endParaRPr lang="en-US" b="1" dirty="0" smtClean="0">
              <a:solidFill>
                <a:schemeClr val="tx2">
                  <a:lumMod val="60000"/>
                  <a:lumOff val="40000"/>
                </a:schemeClr>
              </a:solidFill>
            </a:endParaRPr>
          </a:p>
          <a:p>
            <a:r>
              <a:rPr lang="en-US" b="1" dirty="0" err="1" smtClean="0">
                <a:solidFill>
                  <a:schemeClr val="tx2">
                    <a:lumMod val="60000"/>
                    <a:lumOff val="40000"/>
                  </a:schemeClr>
                </a:solidFill>
              </a:rPr>
              <a:t>PixelNet</a:t>
            </a:r>
            <a:endParaRPr lang="en-US" b="1" dirty="0" smtClean="0">
              <a:solidFill>
                <a:schemeClr val="tx2">
                  <a:lumMod val="60000"/>
                  <a:lumOff val="40000"/>
                </a:schemeClr>
              </a:solidFill>
            </a:endParaRPr>
          </a:p>
          <a:p>
            <a:r>
              <a:rPr lang="en-US" b="1" dirty="0" smtClean="0">
                <a:solidFill>
                  <a:schemeClr val="tx2">
                    <a:lumMod val="60000"/>
                    <a:lumOff val="40000"/>
                  </a:schemeClr>
                </a:solidFill>
              </a:rPr>
              <a:t>E1.31</a:t>
            </a:r>
            <a:r>
              <a:rPr lang="en-US" dirty="0" smtClean="0"/>
              <a:t> (aka SACN)</a:t>
            </a:r>
          </a:p>
          <a:p>
            <a:pPr lvl="1"/>
            <a:r>
              <a:rPr lang="en-US" dirty="0" smtClean="0"/>
              <a:t>“DMX over Ethernet”</a:t>
            </a:r>
          </a:p>
          <a:p>
            <a:pPr lvl="1"/>
            <a:r>
              <a:rPr lang="en-US" dirty="0" smtClean="0"/>
              <a:t>Can also transport other protocols</a:t>
            </a:r>
          </a:p>
          <a:p>
            <a:pPr lvl="2"/>
            <a:r>
              <a:rPr lang="en-US" dirty="0" smtClean="0"/>
              <a:t>Lynx </a:t>
            </a:r>
            <a:r>
              <a:rPr lang="en-US" dirty="0" err="1" smtClean="0"/>
              <a:t>Etherdongle</a:t>
            </a:r>
            <a:r>
              <a:rPr lang="en-US" dirty="0" smtClean="0"/>
              <a:t> can output DMX or </a:t>
            </a:r>
            <a:r>
              <a:rPr lang="en-US" dirty="0" err="1" smtClean="0"/>
              <a:t>Pixelnet</a:t>
            </a:r>
            <a:endParaRPr lang="en-US" dirty="0" smtClean="0"/>
          </a:p>
          <a:p>
            <a:pPr lvl="2"/>
            <a:r>
              <a:rPr lang="en-US" dirty="0" smtClean="0"/>
              <a:t>J1sys devices can also output </a:t>
            </a:r>
            <a:r>
              <a:rPr lang="en-US" dirty="0" err="1" smtClean="0"/>
              <a:t>renard</a:t>
            </a:r>
            <a:endParaRPr lang="en-US" dirty="0" smtClean="0"/>
          </a:p>
          <a:p>
            <a:pPr lvl="2"/>
            <a:r>
              <a:rPr lang="en-US" dirty="0" smtClean="0"/>
              <a:t>New LOR device will output DMX or LOR</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143000"/>
            <a:ext cx="5257800" cy="212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733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Arrow 8"/>
          <p:cNvSpPr/>
          <p:nvPr/>
        </p:nvSpPr>
        <p:spPr>
          <a:xfrm>
            <a:off x="3810000" y="4728727"/>
            <a:ext cx="2133600" cy="529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DMX Network</a:t>
            </a:r>
            <a:endParaRPr lang="en-US" dirty="0"/>
          </a:p>
        </p:txBody>
      </p:sp>
      <p:sp>
        <p:nvSpPr>
          <p:cNvPr id="2" name="Title 1"/>
          <p:cNvSpPr>
            <a:spLocks noGrp="1"/>
          </p:cNvSpPr>
          <p:nvPr>
            <p:ph type="title"/>
          </p:nvPr>
        </p:nvSpPr>
        <p:spPr/>
        <p:txBody>
          <a:bodyPr/>
          <a:lstStyle/>
          <a:p>
            <a:r>
              <a:rPr lang="en-US" dirty="0" smtClean="0"/>
              <a:t>Integration, Approach #1</a:t>
            </a:r>
            <a:endParaRPr lang="en-US" dirty="0"/>
          </a:p>
        </p:txBody>
      </p:sp>
      <p:sp>
        <p:nvSpPr>
          <p:cNvPr id="3" name="Content Placeholder 2"/>
          <p:cNvSpPr>
            <a:spLocks noGrp="1"/>
          </p:cNvSpPr>
          <p:nvPr>
            <p:ph idx="1"/>
          </p:nvPr>
        </p:nvSpPr>
        <p:spPr/>
        <p:txBody>
          <a:bodyPr/>
          <a:lstStyle/>
          <a:p>
            <a:r>
              <a:rPr lang="en-US" dirty="0" smtClean="0"/>
              <a:t>Some software can speak more than one protocol</a:t>
            </a:r>
          </a:p>
          <a:p>
            <a:r>
              <a:rPr lang="en-US" dirty="0" smtClean="0"/>
              <a:t>One way to integrate is to have a separate dongle for each type of controller</a:t>
            </a:r>
            <a:endParaRPr lang="en-US" dirty="0"/>
          </a:p>
        </p:txBody>
      </p:sp>
      <p:pic>
        <p:nvPicPr>
          <p:cNvPr id="4" name="Picture 4" descr="Light-O-Rama 16 Channel Pro Light Controller"/>
          <p:cNvPicPr>
            <a:picLocks noChangeAspect="1" noChangeArrowheads="1"/>
          </p:cNvPicPr>
          <p:nvPr/>
        </p:nvPicPr>
        <p:blipFill rotWithShape="1">
          <a:blip r:embed="rId2">
            <a:extLst>
              <a:ext uri="{28A0092B-C50C-407E-A947-70E740481C1C}">
                <a14:useLocalDpi xmlns:a14="http://schemas.microsoft.com/office/drawing/2010/main" val="0"/>
              </a:ext>
            </a:extLst>
          </a:blip>
          <a:srcRect l="14988" t="5956" r="17242"/>
          <a:stretch/>
        </p:blipFill>
        <p:spPr bwMode="auto">
          <a:xfrm>
            <a:off x="7265411" y="3560618"/>
            <a:ext cx="1497589" cy="2078182"/>
          </a:xfrm>
          <a:prstGeom prst="rect">
            <a:avLst/>
          </a:prstGeom>
          <a:noFill/>
          <a:extLst>
            <a:ext uri="{909E8E84-426E-40DD-AFC4-6F175D3DCCD1}">
              <a14:hiddenFill xmlns:a14="http://schemas.microsoft.com/office/drawing/2010/main">
                <a:solidFill>
                  <a:srgbClr val="FFFFFF"/>
                </a:solidFill>
              </a14:hiddenFill>
            </a:ext>
          </a:extLst>
        </p:spPr>
      </p:pic>
      <p:sp>
        <p:nvSpPr>
          <p:cNvPr id="5" name="laptop"/>
          <p:cNvSpPr>
            <a:spLocks noEditPoints="1" noChangeArrowheads="1"/>
          </p:cNvSpPr>
          <p:nvPr/>
        </p:nvSpPr>
        <p:spPr bwMode="auto">
          <a:xfrm>
            <a:off x="533400" y="41148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 name="Right Arrow 5"/>
          <p:cNvSpPr/>
          <p:nvPr/>
        </p:nvSpPr>
        <p:spPr>
          <a:xfrm>
            <a:off x="3733800" y="3941615"/>
            <a:ext cx="3733800" cy="529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LOR Network</a:t>
            </a:r>
            <a:endParaRPr lang="en-US" dirty="0"/>
          </a:p>
        </p:txBody>
      </p:sp>
      <p:sp>
        <p:nvSpPr>
          <p:cNvPr id="7" name="Pentagon 6"/>
          <p:cNvSpPr/>
          <p:nvPr/>
        </p:nvSpPr>
        <p:spPr>
          <a:xfrm>
            <a:off x="2402032" y="3941615"/>
            <a:ext cx="1560368" cy="528637"/>
          </a:xfrm>
          <a:prstGeom prst="homePlat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LOR Dongle</a:t>
            </a:r>
            <a:endParaRPr lang="en-US" dirty="0"/>
          </a:p>
        </p:txBody>
      </p:sp>
      <p:sp>
        <p:nvSpPr>
          <p:cNvPr id="8" name="Pentagon 7"/>
          <p:cNvSpPr/>
          <p:nvPr/>
        </p:nvSpPr>
        <p:spPr>
          <a:xfrm>
            <a:off x="2402032" y="4720720"/>
            <a:ext cx="1560368" cy="528637"/>
          </a:xfrm>
          <a:prstGeom prst="homePlat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DMX Dongle</a:t>
            </a:r>
            <a:endParaRPr lang="en-US" dirty="0"/>
          </a:p>
        </p:txBody>
      </p:sp>
      <p:sp>
        <p:nvSpPr>
          <p:cNvPr id="10" name="Right Arrow 9"/>
          <p:cNvSpPr/>
          <p:nvPr/>
        </p:nvSpPr>
        <p:spPr>
          <a:xfrm>
            <a:off x="2402032" y="5338327"/>
            <a:ext cx="2017568" cy="529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Ethernet</a:t>
            </a:r>
            <a:endParaRPr lang="en-US" dirty="0"/>
          </a:p>
        </p:txBody>
      </p:sp>
      <p:pic>
        <p:nvPicPr>
          <p:cNvPr id="7170" name="Picture 2" descr="https://encrypted-tbn3.google.com/images?q=tbn:ANd9GcS63QsTwcKL34dNEO3evhwlZtI4M8rnC1yrQbI1RYd4sF2Yk6Adm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5166" y="4419600"/>
            <a:ext cx="1051645" cy="105164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encrypted-tbn1.google.com/images?q=tbn:ANd9GcSgGGrah81p8sV0EoSYsnw09227x0bk3l7YMCGIP3T68j-ZgmMG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7310" y="5250870"/>
            <a:ext cx="1100137" cy="8031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329545" y="6019800"/>
            <a:ext cx="1332994" cy="338554"/>
          </a:xfrm>
          <a:prstGeom prst="rect">
            <a:avLst/>
          </a:prstGeom>
          <a:noFill/>
        </p:spPr>
        <p:txBody>
          <a:bodyPr wrap="none" rtlCol="0">
            <a:spAutoFit/>
          </a:bodyPr>
          <a:lstStyle/>
          <a:p>
            <a:r>
              <a:rPr lang="en-US" sz="1600" dirty="0" smtClean="0"/>
              <a:t>E1.31 Devices</a:t>
            </a:r>
            <a:endParaRPr lang="en-US" sz="1600" dirty="0"/>
          </a:p>
        </p:txBody>
      </p:sp>
      <p:sp>
        <p:nvSpPr>
          <p:cNvPr id="14" name="TextBox 13"/>
          <p:cNvSpPr txBox="1"/>
          <p:nvPr/>
        </p:nvSpPr>
        <p:spPr>
          <a:xfrm>
            <a:off x="5906006" y="5410200"/>
            <a:ext cx="1275286" cy="338554"/>
          </a:xfrm>
          <a:prstGeom prst="rect">
            <a:avLst/>
          </a:prstGeom>
          <a:noFill/>
        </p:spPr>
        <p:txBody>
          <a:bodyPr wrap="none" rtlCol="0">
            <a:spAutoFit/>
          </a:bodyPr>
          <a:lstStyle/>
          <a:p>
            <a:r>
              <a:rPr lang="en-US" sz="1600" dirty="0" smtClean="0"/>
              <a:t>DMX Devices</a:t>
            </a:r>
            <a:endParaRPr lang="en-US" sz="1600" dirty="0"/>
          </a:p>
        </p:txBody>
      </p:sp>
      <p:sp>
        <p:nvSpPr>
          <p:cNvPr id="15" name="TextBox 14"/>
          <p:cNvSpPr txBox="1"/>
          <p:nvPr/>
        </p:nvSpPr>
        <p:spPr>
          <a:xfrm>
            <a:off x="7411514" y="5376446"/>
            <a:ext cx="1198661" cy="338554"/>
          </a:xfrm>
          <a:prstGeom prst="rect">
            <a:avLst/>
          </a:prstGeom>
          <a:noFill/>
        </p:spPr>
        <p:txBody>
          <a:bodyPr wrap="none" rtlCol="0">
            <a:spAutoFit/>
          </a:bodyPr>
          <a:lstStyle/>
          <a:p>
            <a:r>
              <a:rPr lang="en-US" sz="1600" dirty="0" smtClean="0"/>
              <a:t>LOR Devices</a:t>
            </a:r>
            <a:endParaRPr lang="en-US" sz="1600" dirty="0"/>
          </a:p>
        </p:txBody>
      </p:sp>
    </p:spTree>
    <p:extLst>
      <p:ext uri="{BB962C8B-B14F-4D97-AF65-F5344CB8AC3E}">
        <p14:creationId xmlns:p14="http://schemas.microsoft.com/office/powerpoint/2010/main" val="3815424879"/>
      </p:ext>
    </p:extLst>
  </p:cSld>
  <p:clrMapOvr>
    <a:masterClrMapping/>
  </p:clrMapOvr>
  <p:timing>
    <p:tnLst>
      <p:par>
        <p:cTn id="1" dur="indefinite" restart="never" nodeType="tmRoot"/>
      </p:par>
    </p:tnLst>
  </p:timing>
</p:sld>
</file>

<file path=ppt/theme/theme1.xml><?xml version="1.0" encoding="utf-8"?>
<a:theme xmlns:a="http://schemas.openxmlformats.org/drawingml/2006/main" name="Academy_4_2012_PPT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Academy_4_2012_PPT_Theme</Template>
  <TotalTime>19326</TotalTime>
  <Words>1077</Words>
  <Application>Microsoft Office PowerPoint</Application>
  <PresentationFormat>On-screen Show (4:3)</PresentationFormat>
  <Paragraphs>237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Academy_4_2012_PPT_Theme</vt:lpstr>
      <vt:lpstr>Working Together  with  LOR and DIY</vt:lpstr>
      <vt:lpstr>Class Description</vt:lpstr>
      <vt:lpstr>What is LOR?</vt:lpstr>
      <vt:lpstr>So How Do You Want To  Branch Out?</vt:lpstr>
      <vt:lpstr>Warning!</vt:lpstr>
      <vt:lpstr>Soldering</vt:lpstr>
      <vt:lpstr>Communication Protocols</vt:lpstr>
      <vt:lpstr>Common Christmas Lighting Protocols</vt:lpstr>
      <vt:lpstr>Integration, Approach #1</vt:lpstr>
      <vt:lpstr>Protocol Support</vt:lpstr>
      <vt:lpstr>LOR DMX</vt:lpstr>
      <vt:lpstr>LOR DMX http://www.diylightanimation.com/wiki/index.php?title=Light-O-Rama_Controllers</vt:lpstr>
      <vt:lpstr>Integration, Approach #2</vt:lpstr>
      <vt:lpstr>Why Switch to DMX?</vt:lpstr>
      <vt:lpstr>Lynx Smart Strings</vt:lpstr>
      <vt:lpstr>PixelNet Integration</vt:lpstr>
      <vt:lpstr>PixelNet Integration</vt:lpstr>
      <vt:lpstr>LOR and DIY Playing Together</vt:lpstr>
      <vt:lpstr>2011 Controller Connections</vt:lpstr>
      <vt:lpstr>You CAN Do This! My Display History</vt:lpstr>
      <vt:lpstr>Getting Started Sources For DMX Dongles</vt:lpstr>
      <vt:lpstr>Getting Started Equipment &amp; Information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Together  with  LOR and DIY</dc:title>
  <dc:creator>Matt Brown</dc:creator>
  <cp:lastModifiedBy>Matt</cp:lastModifiedBy>
  <cp:revision>64</cp:revision>
  <dcterms:created xsi:type="dcterms:W3CDTF">2012-05-28T16:41:09Z</dcterms:created>
  <dcterms:modified xsi:type="dcterms:W3CDTF">2012-06-12T15:03:14Z</dcterms:modified>
</cp:coreProperties>
</file>